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5" r:id="rId2"/>
    <p:sldId id="350" r:id="rId3"/>
    <p:sldId id="334" r:id="rId4"/>
    <p:sldId id="322" r:id="rId5"/>
    <p:sldId id="335" r:id="rId6"/>
    <p:sldId id="336" r:id="rId7"/>
    <p:sldId id="337" r:id="rId8"/>
    <p:sldId id="338" r:id="rId9"/>
    <p:sldId id="339" r:id="rId10"/>
    <p:sldId id="344" r:id="rId11"/>
    <p:sldId id="340" r:id="rId12"/>
    <p:sldId id="341" r:id="rId13"/>
    <p:sldId id="348" r:id="rId14"/>
    <p:sldId id="342" r:id="rId15"/>
    <p:sldId id="343" r:id="rId16"/>
    <p:sldId id="345" r:id="rId17"/>
    <p:sldId id="351" r:id="rId18"/>
    <p:sldId id="321" r:id="rId19"/>
    <p:sldId id="349" r:id="rId20"/>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5050"/>
    <a:srgbClr val="0000FF"/>
    <a:srgbClr val="FF9999"/>
    <a:srgbClr val="FFFF99"/>
    <a:srgbClr val="FF6600"/>
    <a:srgbClr val="660066"/>
    <a:srgbClr val="FF7C80"/>
    <a:srgbClr val="66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0655" autoAdjust="0"/>
  </p:normalViewPr>
  <p:slideViewPr>
    <p:cSldViewPr>
      <p:cViewPr varScale="1">
        <p:scale>
          <a:sx n="95" d="100"/>
          <a:sy n="95" d="100"/>
        </p:scale>
        <p:origin x="12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60"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5DB79BD-5797-4D1A-A643-B13EB7B4FAF4}" type="datetimeFigureOut">
              <a:rPr kumimoji="1" lang="ja-JP" altLang="en-US" smtClean="0"/>
              <a:t>2021/11/10</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7E5466D-A78D-4484-803C-63DE89C6D4D8}" type="slidenum">
              <a:rPr kumimoji="1" lang="ja-JP" altLang="en-US" smtClean="0"/>
              <a:t>‹#›</a:t>
            </a:fld>
            <a:endParaRPr kumimoji="1" lang="ja-JP" altLang="en-US"/>
          </a:p>
        </p:txBody>
      </p:sp>
    </p:spTree>
    <p:extLst>
      <p:ext uri="{BB962C8B-B14F-4D97-AF65-F5344CB8AC3E}">
        <p14:creationId xmlns:p14="http://schemas.microsoft.com/office/powerpoint/2010/main" val="141863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2"/>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3814763" y="2"/>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2867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3100" y="4686300"/>
            <a:ext cx="5389563"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1270" name="Rectangle 6"/>
          <p:cNvSpPr>
            <a:spLocks noGrp="1" noChangeArrowheads="1"/>
          </p:cNvSpPr>
          <p:nvPr>
            <p:ph type="ftr" sz="quarter" idx="4"/>
          </p:nvPr>
        </p:nvSpPr>
        <p:spPr bwMode="auto">
          <a:xfrm>
            <a:off x="1" y="9371014"/>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3814763" y="9371014"/>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3006885A-2BFD-4584-BBFE-6AF4E596E5A1}" type="slidenum">
              <a:rPr lang="en-US" altLang="ja-JP"/>
              <a:pPr>
                <a:defRPr/>
              </a:pPr>
              <a:t>‹#›</a:t>
            </a:fld>
            <a:endParaRPr lang="en-US" altLang="ja-JP" dirty="0"/>
          </a:p>
        </p:txBody>
      </p:sp>
    </p:spTree>
    <p:extLst>
      <p:ext uri="{BB962C8B-B14F-4D97-AF65-F5344CB8AC3E}">
        <p14:creationId xmlns:p14="http://schemas.microsoft.com/office/powerpoint/2010/main" val="3804803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006885A-2BFD-4584-BBFE-6AF4E596E5A1}" type="slidenum">
              <a:rPr lang="en-US" altLang="ja-JP" smtClean="0"/>
              <a:pPr>
                <a:defRPr/>
              </a:pPr>
              <a:t>1</a:t>
            </a:fld>
            <a:endParaRPr lang="en-US" altLang="ja-JP" dirty="0"/>
          </a:p>
        </p:txBody>
      </p:sp>
    </p:spTree>
    <p:extLst>
      <p:ext uri="{BB962C8B-B14F-4D97-AF65-F5344CB8AC3E}">
        <p14:creationId xmlns:p14="http://schemas.microsoft.com/office/powerpoint/2010/main" val="41298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10</a:t>
            </a:fld>
            <a:endParaRPr lang="en-US" altLang="ja-JP" smtClean="0">
              <a:ea typeface="ＭＳ Ｐゴシック" pitchFamily="50" charset="-128"/>
            </a:endParaRPr>
          </a:p>
        </p:txBody>
      </p:sp>
    </p:spTree>
    <p:extLst>
      <p:ext uri="{BB962C8B-B14F-4D97-AF65-F5344CB8AC3E}">
        <p14:creationId xmlns:p14="http://schemas.microsoft.com/office/powerpoint/2010/main" val="425108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11</a:t>
            </a:fld>
            <a:endParaRPr lang="en-US" altLang="ja-JP" smtClean="0">
              <a:ea typeface="ＭＳ Ｐゴシック" pitchFamily="50" charset="-128"/>
            </a:endParaRPr>
          </a:p>
        </p:txBody>
      </p:sp>
    </p:spTree>
    <p:extLst>
      <p:ext uri="{BB962C8B-B14F-4D97-AF65-F5344CB8AC3E}">
        <p14:creationId xmlns:p14="http://schemas.microsoft.com/office/powerpoint/2010/main" val="63413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12</a:t>
            </a:fld>
            <a:endParaRPr lang="en-US" altLang="ja-JP" smtClean="0">
              <a:ea typeface="ＭＳ Ｐゴシック" pitchFamily="50" charset="-128"/>
            </a:endParaRPr>
          </a:p>
        </p:txBody>
      </p:sp>
    </p:spTree>
    <p:extLst>
      <p:ext uri="{BB962C8B-B14F-4D97-AF65-F5344CB8AC3E}">
        <p14:creationId xmlns:p14="http://schemas.microsoft.com/office/powerpoint/2010/main" val="215164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13</a:t>
            </a:fld>
            <a:endParaRPr lang="en-US" altLang="ja-JP" smtClean="0">
              <a:ea typeface="ＭＳ Ｐゴシック" pitchFamily="50" charset="-128"/>
            </a:endParaRPr>
          </a:p>
        </p:txBody>
      </p:sp>
    </p:spTree>
    <p:extLst>
      <p:ext uri="{BB962C8B-B14F-4D97-AF65-F5344CB8AC3E}">
        <p14:creationId xmlns:p14="http://schemas.microsoft.com/office/powerpoint/2010/main" val="237133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14</a:t>
            </a:fld>
            <a:endParaRPr lang="en-US" altLang="ja-JP" smtClean="0">
              <a:ea typeface="ＭＳ Ｐゴシック" pitchFamily="50" charset="-128"/>
            </a:endParaRPr>
          </a:p>
        </p:txBody>
      </p:sp>
    </p:spTree>
    <p:extLst>
      <p:ext uri="{BB962C8B-B14F-4D97-AF65-F5344CB8AC3E}">
        <p14:creationId xmlns:p14="http://schemas.microsoft.com/office/powerpoint/2010/main" val="319902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15</a:t>
            </a:fld>
            <a:endParaRPr lang="en-US" altLang="ja-JP" smtClean="0">
              <a:ea typeface="ＭＳ Ｐゴシック" pitchFamily="50" charset="-128"/>
            </a:endParaRPr>
          </a:p>
        </p:txBody>
      </p:sp>
    </p:spTree>
    <p:extLst>
      <p:ext uri="{BB962C8B-B14F-4D97-AF65-F5344CB8AC3E}">
        <p14:creationId xmlns:p14="http://schemas.microsoft.com/office/powerpoint/2010/main" val="171274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16</a:t>
            </a:fld>
            <a:endParaRPr lang="en-US" altLang="ja-JP" smtClean="0">
              <a:ea typeface="ＭＳ Ｐゴシック" pitchFamily="50" charset="-128"/>
            </a:endParaRPr>
          </a:p>
        </p:txBody>
      </p:sp>
    </p:spTree>
    <p:extLst>
      <p:ext uri="{BB962C8B-B14F-4D97-AF65-F5344CB8AC3E}">
        <p14:creationId xmlns:p14="http://schemas.microsoft.com/office/powerpoint/2010/main" val="939208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17</a:t>
            </a:fld>
            <a:endParaRPr lang="en-US" altLang="ja-JP" smtClean="0">
              <a:ea typeface="ＭＳ Ｐゴシック" pitchFamily="50" charset="-128"/>
            </a:endParaRPr>
          </a:p>
        </p:txBody>
      </p:sp>
    </p:spTree>
    <p:extLst>
      <p:ext uri="{BB962C8B-B14F-4D97-AF65-F5344CB8AC3E}">
        <p14:creationId xmlns:p14="http://schemas.microsoft.com/office/powerpoint/2010/main" val="1813753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18</a:t>
            </a:fld>
            <a:endParaRPr lang="en-US" altLang="ja-JP" smtClean="0">
              <a:ea typeface="ＭＳ Ｐゴシック"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19</a:t>
            </a:fld>
            <a:endParaRPr lang="en-US" altLang="ja-JP" smtClean="0">
              <a:ea typeface="ＭＳ Ｐゴシック" pitchFamily="50" charset="-128"/>
            </a:endParaRPr>
          </a:p>
        </p:txBody>
      </p:sp>
    </p:spTree>
    <p:extLst>
      <p:ext uri="{BB962C8B-B14F-4D97-AF65-F5344CB8AC3E}">
        <p14:creationId xmlns:p14="http://schemas.microsoft.com/office/powerpoint/2010/main" val="18458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2</a:t>
            </a:fld>
            <a:endParaRPr lang="en-US" altLang="ja-JP" smtClean="0">
              <a:ea typeface="ＭＳ Ｐゴシック" pitchFamily="50" charset="-128"/>
            </a:endParaRPr>
          </a:p>
        </p:txBody>
      </p:sp>
    </p:spTree>
    <p:extLst>
      <p:ext uri="{BB962C8B-B14F-4D97-AF65-F5344CB8AC3E}">
        <p14:creationId xmlns:p14="http://schemas.microsoft.com/office/powerpoint/2010/main" val="391811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3</a:t>
            </a:fld>
            <a:endParaRPr lang="en-US" altLang="ja-JP" smtClean="0">
              <a:ea typeface="ＭＳ Ｐゴシック" pitchFamily="50" charset="-128"/>
            </a:endParaRPr>
          </a:p>
        </p:txBody>
      </p:sp>
    </p:spTree>
    <p:extLst>
      <p:ext uri="{BB962C8B-B14F-4D97-AF65-F5344CB8AC3E}">
        <p14:creationId xmlns:p14="http://schemas.microsoft.com/office/powerpoint/2010/main" val="330566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4</a:t>
            </a:fld>
            <a:endParaRPr lang="en-US" altLang="ja-JP" smtClean="0">
              <a:ea typeface="ＭＳ Ｐゴシック"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5</a:t>
            </a:fld>
            <a:endParaRPr lang="en-US" altLang="ja-JP" smtClean="0">
              <a:ea typeface="ＭＳ Ｐゴシック" pitchFamily="50" charset="-128"/>
            </a:endParaRPr>
          </a:p>
        </p:txBody>
      </p:sp>
    </p:spTree>
    <p:extLst>
      <p:ext uri="{BB962C8B-B14F-4D97-AF65-F5344CB8AC3E}">
        <p14:creationId xmlns:p14="http://schemas.microsoft.com/office/powerpoint/2010/main" val="193341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6</a:t>
            </a:fld>
            <a:endParaRPr lang="en-US" altLang="ja-JP" smtClean="0">
              <a:ea typeface="ＭＳ Ｐゴシック" pitchFamily="50" charset="-128"/>
            </a:endParaRPr>
          </a:p>
        </p:txBody>
      </p:sp>
    </p:spTree>
    <p:extLst>
      <p:ext uri="{BB962C8B-B14F-4D97-AF65-F5344CB8AC3E}">
        <p14:creationId xmlns:p14="http://schemas.microsoft.com/office/powerpoint/2010/main" val="15796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7</a:t>
            </a:fld>
            <a:endParaRPr lang="en-US" altLang="ja-JP" smtClean="0">
              <a:ea typeface="ＭＳ Ｐゴシック" pitchFamily="50" charset="-128"/>
            </a:endParaRPr>
          </a:p>
        </p:txBody>
      </p:sp>
    </p:spTree>
    <p:extLst>
      <p:ext uri="{BB962C8B-B14F-4D97-AF65-F5344CB8AC3E}">
        <p14:creationId xmlns:p14="http://schemas.microsoft.com/office/powerpoint/2010/main" val="299367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8</a:t>
            </a:fld>
            <a:endParaRPr lang="en-US" altLang="ja-JP" smtClean="0">
              <a:ea typeface="ＭＳ Ｐゴシック" pitchFamily="50" charset="-128"/>
            </a:endParaRPr>
          </a:p>
        </p:txBody>
      </p:sp>
    </p:spTree>
    <p:extLst>
      <p:ext uri="{BB962C8B-B14F-4D97-AF65-F5344CB8AC3E}">
        <p14:creationId xmlns:p14="http://schemas.microsoft.com/office/powerpoint/2010/main" val="106476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699" name="ノート プレースホルダー 2"/>
          <p:cNvSpPr>
            <a:spLocks noGrp="1"/>
          </p:cNvSpPr>
          <p:nvPr>
            <p:ph type="body" idx="1"/>
          </p:nvPr>
        </p:nvSpPr>
        <p:spPr>
          <a:noFill/>
        </p:spPr>
        <p:txBody>
          <a:bodyPr/>
          <a:lstStyle/>
          <a:p>
            <a:endParaRPr lang="ja-JP" altLang="en-US" dirty="0" smtClean="0"/>
          </a:p>
        </p:txBody>
      </p:sp>
      <p:sp>
        <p:nvSpPr>
          <p:cNvPr id="2970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hangingPunct="1"/>
            <a:fld id="{252186A1-867F-4897-8FF2-0589F62F0386}" type="slidenum">
              <a:rPr lang="en-US" altLang="ja-JP" smtClean="0">
                <a:ea typeface="ＭＳ Ｐゴシック" pitchFamily="50" charset="-128"/>
              </a:rPr>
              <a:pPr eaLnBrk="1" hangingPunct="1"/>
              <a:t>9</a:t>
            </a:fld>
            <a:endParaRPr lang="en-US" altLang="ja-JP" smtClean="0">
              <a:ea typeface="ＭＳ Ｐゴシック" pitchFamily="50" charset="-128"/>
            </a:endParaRPr>
          </a:p>
        </p:txBody>
      </p:sp>
    </p:spTree>
    <p:extLst>
      <p:ext uri="{BB962C8B-B14F-4D97-AF65-F5344CB8AC3E}">
        <p14:creationId xmlns:p14="http://schemas.microsoft.com/office/powerpoint/2010/main" val="2152560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vmlDrawing" Target="../drawings/vmlDrawing11.vml"/><Relationship Id="rId5" Type="http://schemas.openxmlformats.org/officeDocument/2006/relationships/oleObject" Target="../embeddings/oleObject22.bin"/><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vmlDrawing" Target="../drawings/vmlDrawing12.vml"/><Relationship Id="rId5" Type="http://schemas.openxmlformats.org/officeDocument/2006/relationships/oleObject" Target="../embeddings/oleObject24.bin"/><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vmlDrawing" Target="../drawings/vmlDrawing13.vml"/><Relationship Id="rId5" Type="http://schemas.openxmlformats.org/officeDocument/2006/relationships/oleObject" Target="../embeddings/oleObject26.bin"/><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vmlDrawing" Target="../drawings/vmlDrawing10.vml"/><Relationship Id="rId5" Type="http://schemas.openxmlformats.org/officeDocument/2006/relationships/oleObject" Target="../embeddings/oleObject20.bin"/><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3746"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6"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3747"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9"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4CBC9B12-1A8A-4158-9604-4EEE42E2C4A9}" type="datetime1">
              <a:rPr lang="ja-JP" altLang="en-US"/>
              <a:pPr>
                <a:defRPr/>
              </a:pPr>
              <a:t>2021/11/10</a:t>
            </a:fld>
            <a:endParaRPr lang="en-US" altLang="ja-JP" dirty="0"/>
          </a:p>
        </p:txBody>
      </p:sp>
      <p:sp>
        <p:nvSpPr>
          <p:cNvPr id="10"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441BE156-1278-403F-9E70-F8382D8F369E}" type="slidenum">
              <a:rPr lang="en-US" altLang="ja-JP"/>
              <a:pPr>
                <a:defRPr/>
              </a:pPr>
              <a:t>‹#›</a:t>
            </a:fld>
            <a:endParaRPr lang="en-US" altLang="ja-JP" dirty="0"/>
          </a:p>
        </p:txBody>
      </p:sp>
    </p:spTree>
    <p:extLst>
      <p:ext uri="{BB962C8B-B14F-4D97-AF65-F5344CB8AC3E}">
        <p14:creationId xmlns:p14="http://schemas.microsoft.com/office/powerpoint/2010/main" val="57991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2962"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6"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2963"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9"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AF12A88E-1E03-4CDF-B7B7-3D507BD72968}" type="datetime1">
              <a:rPr lang="ja-JP" altLang="en-US"/>
              <a:pPr>
                <a:defRPr/>
              </a:pPr>
              <a:t>2021/11/10</a:t>
            </a:fld>
            <a:endParaRPr lang="en-US" altLang="ja-JP" dirty="0"/>
          </a:p>
        </p:txBody>
      </p:sp>
      <p:sp>
        <p:nvSpPr>
          <p:cNvPr id="10"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50C2BCB-B68F-4B74-BA5E-2F3D8B9EDC8A}" type="slidenum">
              <a:rPr lang="en-US" altLang="ja-JP"/>
              <a:pPr>
                <a:defRPr/>
              </a:pPr>
              <a:t>‹#›</a:t>
            </a:fld>
            <a:endParaRPr lang="en-US" altLang="ja-JP" dirty="0"/>
          </a:p>
        </p:txBody>
      </p:sp>
    </p:spTree>
    <p:extLst>
      <p:ext uri="{BB962C8B-B14F-4D97-AF65-F5344CB8AC3E}">
        <p14:creationId xmlns:p14="http://schemas.microsoft.com/office/powerpoint/2010/main" val="317435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3986"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6"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3987"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縦書きタイトル 1"/>
          <p:cNvSpPr>
            <a:spLocks noGrp="1"/>
          </p:cNvSpPr>
          <p:nvPr>
            <p:ph type="title" orient="vert"/>
          </p:nvPr>
        </p:nvSpPr>
        <p:spPr>
          <a:xfrm>
            <a:off x="6666036" y="188914"/>
            <a:ext cx="2094034" cy="5976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3931" y="188914"/>
            <a:ext cx="6141427" cy="5976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9"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5EB42506-54DD-4C46-8063-521DE77779A5}" type="datetime1">
              <a:rPr lang="ja-JP" altLang="en-US"/>
              <a:pPr>
                <a:defRPr/>
              </a:pPr>
              <a:t>2021/11/10</a:t>
            </a:fld>
            <a:endParaRPr lang="en-US" altLang="ja-JP" dirty="0"/>
          </a:p>
        </p:txBody>
      </p:sp>
      <p:sp>
        <p:nvSpPr>
          <p:cNvPr id="10"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577E2AD-2F78-482F-B158-DE1934DF7027}" type="slidenum">
              <a:rPr lang="en-US" altLang="ja-JP"/>
              <a:pPr>
                <a:defRPr/>
              </a:pPr>
              <a:t>‹#›</a:t>
            </a:fld>
            <a:endParaRPr lang="en-US" altLang="ja-JP" dirty="0"/>
          </a:p>
        </p:txBody>
      </p:sp>
    </p:spTree>
    <p:extLst>
      <p:ext uri="{BB962C8B-B14F-4D97-AF65-F5344CB8AC3E}">
        <p14:creationId xmlns:p14="http://schemas.microsoft.com/office/powerpoint/2010/main" val="200461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graphicFrame>
        <p:nvGraphicFramePr>
          <p:cNvPr id="3"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5010"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5"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5011"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7" name="Oval 13"/>
          <p:cNvSpPr>
            <a:spLocks noChangeArrowheads="1"/>
          </p:cNvSpPr>
          <p:nvPr userDrawn="1"/>
        </p:nvSpPr>
        <p:spPr bwMode="auto">
          <a:xfrm>
            <a:off x="8007350" y="214313"/>
            <a:ext cx="527050" cy="514350"/>
          </a:xfrm>
          <a:prstGeom prst="ellipse">
            <a:avLst/>
          </a:prstGeom>
          <a:solidFill>
            <a:srgbClr val="FFFFFF"/>
          </a:solidFill>
          <a:ln w="31750">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kumimoji="0" lang="ja-JP" altLang="en-US" sz="2000" dirty="0" smtClean="0">
                <a:solidFill>
                  <a:srgbClr val="FF0000"/>
                </a:solidFill>
                <a:ea typeface="HGP創英角ｺﾞｼｯｸUB" pitchFamily="50" charset="-128"/>
              </a:rPr>
              <a:t>秘</a:t>
            </a:r>
          </a:p>
        </p:txBody>
      </p:sp>
      <p:sp>
        <p:nvSpPr>
          <p:cNvPr id="2" name="コンテンツ プレースホルダー 1"/>
          <p:cNvSpPr>
            <a:spLocks noGrp="1"/>
          </p:cNvSpPr>
          <p:nvPr>
            <p:ph/>
          </p:nvPr>
        </p:nvSpPr>
        <p:spPr>
          <a:xfrm>
            <a:off x="383931" y="188914"/>
            <a:ext cx="8376138" cy="59769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ー 2"/>
          <p:cNvSpPr>
            <a:spLocks noGrp="1"/>
          </p:cNvSpPr>
          <p:nvPr>
            <p:ph type="dt" sz="half" idx="10"/>
          </p:nvPr>
        </p:nvSpPr>
        <p:spPr/>
        <p:txBody>
          <a:bodyPr/>
          <a:lstStyle>
            <a:lvl1pPr fontAlgn="auto">
              <a:spcBef>
                <a:spcPts val="0"/>
              </a:spcBef>
              <a:spcAft>
                <a:spcPts val="0"/>
              </a:spcAft>
              <a:defRPr>
                <a:ea typeface="+mn-ea"/>
              </a:defRPr>
            </a:lvl1pPr>
          </a:lstStyle>
          <a:p>
            <a:pPr>
              <a:defRPr/>
            </a:pPr>
            <a:fld id="{A4FA20F9-2A00-443C-B68E-684249DFB5B4}" type="datetime1">
              <a:rPr lang="ja-JP" altLang="en-US"/>
              <a:pPr>
                <a:defRPr/>
              </a:pPr>
              <a:t>2021/11/10</a:t>
            </a:fld>
            <a:endParaRPr lang="en-US" altLang="ja-JP" dirty="0"/>
          </a:p>
        </p:txBody>
      </p:sp>
      <p:sp>
        <p:nvSpPr>
          <p:cNvPr id="9" name="スライド番号プレースホルダー 3"/>
          <p:cNvSpPr>
            <a:spLocks noGrp="1"/>
          </p:cNvSpPr>
          <p:nvPr>
            <p:ph type="sldNum" sz="quarter" idx="11"/>
          </p:nvPr>
        </p:nvSpPr>
        <p:spPr/>
        <p:txBody>
          <a:bodyPr/>
          <a:lstStyle>
            <a:lvl1pPr fontAlgn="auto">
              <a:spcBef>
                <a:spcPts val="0"/>
              </a:spcBef>
              <a:spcAft>
                <a:spcPts val="0"/>
              </a:spcAft>
              <a:defRPr/>
            </a:lvl1pPr>
          </a:lstStyle>
          <a:p>
            <a:pPr>
              <a:defRPr/>
            </a:pPr>
            <a:fld id="{F03CEA8C-8854-41DF-92F9-CA2F100D78A4}" type="slidenum">
              <a:rPr lang="en-US" altLang="ja-JP"/>
              <a:pPr>
                <a:defRPr/>
              </a:pPr>
              <a:t>‹#›</a:t>
            </a:fld>
            <a:endParaRPr lang="en-US" altLang="ja-JP" dirty="0"/>
          </a:p>
        </p:txBody>
      </p:sp>
    </p:spTree>
    <p:extLst>
      <p:ext uri="{BB962C8B-B14F-4D97-AF65-F5344CB8AC3E}">
        <p14:creationId xmlns:p14="http://schemas.microsoft.com/office/powerpoint/2010/main" val="137082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4770"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6"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4771"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9"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4F09C9B9-64ED-42D1-BCED-6A49BF682E5D}" type="datetime1">
              <a:rPr lang="ja-JP" altLang="en-US"/>
              <a:pPr>
                <a:defRPr/>
              </a:pPr>
              <a:t>2021/11/10</a:t>
            </a:fld>
            <a:endParaRPr lang="en-US" altLang="ja-JP" dirty="0"/>
          </a:p>
        </p:txBody>
      </p:sp>
      <p:sp>
        <p:nvSpPr>
          <p:cNvPr id="10"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CB641B30-3D2E-4A1E-98A7-0F98815BF4E3}" type="slidenum">
              <a:rPr lang="en-US" altLang="ja-JP"/>
              <a:pPr>
                <a:defRPr/>
              </a:pPr>
              <a:t>‹#›</a:t>
            </a:fld>
            <a:endParaRPr lang="en-US" altLang="ja-JP" dirty="0"/>
          </a:p>
        </p:txBody>
      </p:sp>
    </p:spTree>
    <p:extLst>
      <p:ext uri="{BB962C8B-B14F-4D97-AF65-F5344CB8AC3E}">
        <p14:creationId xmlns:p14="http://schemas.microsoft.com/office/powerpoint/2010/main" val="67369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5794"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6"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5795"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9"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C1E60192-EE5C-40F1-8D20-97E6D4C3C630}" type="datetime1">
              <a:rPr lang="ja-JP" altLang="en-US"/>
              <a:pPr>
                <a:defRPr/>
              </a:pPr>
              <a:t>2021/11/10</a:t>
            </a:fld>
            <a:endParaRPr lang="en-US" altLang="ja-JP" dirty="0"/>
          </a:p>
        </p:txBody>
      </p:sp>
      <p:sp>
        <p:nvSpPr>
          <p:cNvPr id="10"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758827C0-BD83-48A0-A0CF-226EA6CDF39C}" type="slidenum">
              <a:rPr lang="en-US" altLang="ja-JP"/>
              <a:pPr>
                <a:defRPr/>
              </a:pPr>
              <a:t>‹#›</a:t>
            </a:fld>
            <a:endParaRPr lang="en-US" altLang="ja-JP" dirty="0"/>
          </a:p>
        </p:txBody>
      </p:sp>
    </p:spTree>
    <p:extLst>
      <p:ext uri="{BB962C8B-B14F-4D97-AF65-F5344CB8AC3E}">
        <p14:creationId xmlns:p14="http://schemas.microsoft.com/office/powerpoint/2010/main" val="83812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6818"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7"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6819"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9"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3931" y="909638"/>
            <a:ext cx="4117731"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2339" y="909638"/>
            <a:ext cx="4117731"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34632E2A-FA18-4EB6-B74D-CFFC152B1ACE}" type="datetime1">
              <a:rPr lang="ja-JP" altLang="en-US"/>
              <a:pPr>
                <a:defRPr/>
              </a:pPr>
              <a:t>2021/11/10</a:t>
            </a:fld>
            <a:endParaRPr lang="en-US" altLang="ja-JP" dirty="0"/>
          </a:p>
        </p:txBody>
      </p:sp>
      <p:sp>
        <p:nvSpPr>
          <p:cNvPr id="11"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EA623D06-AC30-4CBD-B3CB-88200D76D22A}" type="slidenum">
              <a:rPr lang="en-US" altLang="ja-JP"/>
              <a:pPr>
                <a:defRPr/>
              </a:pPr>
              <a:t>‹#›</a:t>
            </a:fld>
            <a:endParaRPr lang="en-US" altLang="ja-JP" dirty="0"/>
          </a:p>
        </p:txBody>
      </p:sp>
    </p:spTree>
    <p:extLst>
      <p:ext uri="{BB962C8B-B14F-4D97-AF65-F5344CB8AC3E}">
        <p14:creationId xmlns:p14="http://schemas.microsoft.com/office/powerpoint/2010/main" val="424624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graphicFrame>
        <p:nvGraphicFramePr>
          <p:cNvPr id="7"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7842"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9"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7843"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11"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2"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9860CF85-3D9B-42D2-86EA-2DE16A949AC8}" type="datetime1">
              <a:rPr lang="ja-JP" altLang="en-US"/>
              <a:pPr>
                <a:defRPr/>
              </a:pPr>
              <a:t>2021/11/10</a:t>
            </a:fld>
            <a:endParaRPr lang="en-US" altLang="ja-JP" dirty="0"/>
          </a:p>
        </p:txBody>
      </p:sp>
      <p:sp>
        <p:nvSpPr>
          <p:cNvPr id="1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8AAF48D9-F2C7-42ED-A58E-03B8848EB262}" type="slidenum">
              <a:rPr lang="en-US" altLang="ja-JP"/>
              <a:pPr>
                <a:defRPr/>
              </a:pPr>
              <a:t>‹#›</a:t>
            </a:fld>
            <a:endParaRPr lang="en-US" altLang="ja-JP" dirty="0"/>
          </a:p>
        </p:txBody>
      </p:sp>
    </p:spTree>
    <p:extLst>
      <p:ext uri="{BB962C8B-B14F-4D97-AF65-F5344CB8AC3E}">
        <p14:creationId xmlns:p14="http://schemas.microsoft.com/office/powerpoint/2010/main" val="102014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aphicFrame>
        <p:nvGraphicFramePr>
          <p:cNvPr id="3"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8866"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5"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8867"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7"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8"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16BC382F-FD3C-46FB-8544-2CD6049CA766}" type="datetime1">
              <a:rPr lang="ja-JP" altLang="en-US"/>
              <a:pPr>
                <a:defRPr/>
              </a:pPr>
              <a:t>2021/11/10</a:t>
            </a:fld>
            <a:endParaRPr lang="en-US" altLang="ja-JP" dirty="0"/>
          </a:p>
        </p:txBody>
      </p:sp>
      <p:sp>
        <p:nvSpPr>
          <p:cNvPr id="9"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801FA113-9ACC-44FB-A18C-2AC0D0B2B208}" type="slidenum">
              <a:rPr lang="en-US" altLang="ja-JP"/>
              <a:pPr>
                <a:defRPr/>
              </a:pPr>
              <a:t>‹#›</a:t>
            </a:fld>
            <a:endParaRPr lang="en-US" altLang="ja-JP" dirty="0"/>
          </a:p>
        </p:txBody>
      </p:sp>
    </p:spTree>
    <p:extLst>
      <p:ext uri="{BB962C8B-B14F-4D97-AF65-F5344CB8AC3E}">
        <p14:creationId xmlns:p14="http://schemas.microsoft.com/office/powerpoint/2010/main" val="362193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9890"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4"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59891"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6" name="角丸四角形 2"/>
          <p:cNvSpPr>
            <a:spLocks noChangeArrowheads="1"/>
          </p:cNvSpPr>
          <p:nvPr userDrawn="1"/>
        </p:nvSpPr>
        <p:spPr bwMode="auto">
          <a:xfrm>
            <a:off x="7956550" y="298450"/>
            <a:ext cx="1079500"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7"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E3E920DD-92ED-47EB-9380-82F2B5CA2C6E}" type="datetime1">
              <a:rPr lang="ja-JP" altLang="en-US"/>
              <a:pPr>
                <a:defRPr/>
              </a:pPr>
              <a:t>2021/11/10</a:t>
            </a:fld>
            <a:endParaRPr lang="en-US" altLang="ja-JP" dirty="0"/>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7C1FB03E-75CF-4031-A2C5-B316E9FD1A0E}" type="slidenum">
              <a:rPr lang="en-US" altLang="ja-JP"/>
              <a:pPr>
                <a:defRPr/>
              </a:pPr>
              <a:t>‹#›</a:t>
            </a:fld>
            <a:endParaRPr lang="en-US" altLang="ja-JP" dirty="0"/>
          </a:p>
        </p:txBody>
      </p:sp>
    </p:spTree>
    <p:extLst>
      <p:ext uri="{BB962C8B-B14F-4D97-AF65-F5344CB8AC3E}">
        <p14:creationId xmlns:p14="http://schemas.microsoft.com/office/powerpoint/2010/main" val="174374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0914"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7"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0915"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9"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239D1729-94C3-4973-ACD9-B1FD44110624}" type="datetime1">
              <a:rPr lang="ja-JP" altLang="en-US"/>
              <a:pPr>
                <a:defRPr/>
              </a:pPr>
              <a:t>2021/11/10</a:t>
            </a:fld>
            <a:endParaRPr lang="en-US" altLang="ja-JP" dirty="0"/>
          </a:p>
        </p:txBody>
      </p:sp>
      <p:sp>
        <p:nvSpPr>
          <p:cNvPr id="11"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385AE78-A584-42B2-A169-28F73EE0D9D0}" type="slidenum">
              <a:rPr lang="en-US" altLang="ja-JP"/>
              <a:pPr>
                <a:defRPr/>
              </a:pPr>
              <a:t>‹#›</a:t>
            </a:fld>
            <a:endParaRPr lang="en-US" altLang="ja-JP" dirty="0"/>
          </a:p>
        </p:txBody>
      </p:sp>
    </p:spTree>
    <p:extLst>
      <p:ext uri="{BB962C8B-B14F-4D97-AF65-F5344CB8AC3E}">
        <p14:creationId xmlns:p14="http://schemas.microsoft.com/office/powerpoint/2010/main" val="40450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1938" name="Photo Editor Photo" r:id="rId3" imgW="914286" imgH="876190" progId="MSPhotoEd.3">
                  <p:embed/>
                </p:oleObj>
              </mc:Choice>
              <mc:Fallback>
                <p:oleObj name="Photo Editor Photo" r:id="rId3"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7"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61939" name="Photo Editor Photo" r:id="rId5" imgW="914286" imgH="876190" progId="MSPhotoEd.3">
                  <p:embed/>
                </p:oleObj>
              </mc:Choice>
              <mc:Fallback>
                <p:oleObj name="Photo Editor Photo" r:id="rId5" imgW="914286" imgH="87619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9"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DF5D761C-98C2-46A2-AD78-9D71EECADBA0}" type="datetime1">
              <a:rPr lang="ja-JP" altLang="en-US"/>
              <a:pPr>
                <a:defRPr/>
              </a:pPr>
              <a:t>2021/11/10</a:t>
            </a:fld>
            <a:endParaRPr lang="en-US" altLang="ja-JP" dirty="0"/>
          </a:p>
        </p:txBody>
      </p:sp>
      <p:sp>
        <p:nvSpPr>
          <p:cNvPr id="11"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2F8C8915-617C-4AB5-A0EE-46A6D509468B}" type="slidenum">
              <a:rPr lang="en-US" altLang="ja-JP"/>
              <a:pPr>
                <a:defRPr/>
              </a:pPr>
              <a:t>‹#›</a:t>
            </a:fld>
            <a:endParaRPr lang="en-US" altLang="ja-JP" dirty="0"/>
          </a:p>
        </p:txBody>
      </p:sp>
    </p:spTree>
    <p:extLst>
      <p:ext uri="{BB962C8B-B14F-4D97-AF65-F5344CB8AC3E}">
        <p14:creationId xmlns:p14="http://schemas.microsoft.com/office/powerpoint/2010/main" val="89248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87425" y="188913"/>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387350" y="947738"/>
            <a:ext cx="83756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4277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pitchFamily="50" charset="-128"/>
              </a:defRPr>
            </a:lvl1pPr>
          </a:lstStyle>
          <a:p>
            <a:pPr>
              <a:defRPr/>
            </a:pPr>
            <a:fld id="{DD5B5543-ABD9-40E6-AB4E-DF5BB362E706}" type="datetime1">
              <a:rPr lang="ja-JP" altLang="en-US"/>
              <a:pPr>
                <a:defRPr/>
              </a:pPr>
              <a:t>2021/11/10</a:t>
            </a:fld>
            <a:endParaRPr lang="en-US" altLang="ja-JP" dirty="0"/>
          </a:p>
        </p:txBody>
      </p:sp>
      <p:sp>
        <p:nvSpPr>
          <p:cNvPr id="1030" name="Rectangle 6"/>
          <p:cNvSpPr>
            <a:spLocks noGrp="1" noChangeArrowheads="1"/>
          </p:cNvSpPr>
          <p:nvPr>
            <p:ph type="sldNum" sz="quarter" idx="4"/>
          </p:nvPr>
        </p:nvSpPr>
        <p:spPr bwMode="auto">
          <a:xfrm>
            <a:off x="6986588" y="63817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solidFill>
                  <a:srgbClr val="3333CC"/>
                </a:solidFill>
                <a:latin typeface="Arial" charset="0"/>
                <a:ea typeface="Dotum" pitchFamily="34" charset="-127"/>
              </a:defRPr>
            </a:lvl1pPr>
          </a:lstStyle>
          <a:p>
            <a:pPr>
              <a:defRPr/>
            </a:pPr>
            <a:fld id="{27D1F323-2857-43AF-B736-9CAAD8DFC6E8}" type="slidenum">
              <a:rPr lang="en-US" altLang="ja-JP"/>
              <a:pPr>
                <a:defRPr/>
              </a:pPr>
              <a:t>‹#›</a:t>
            </a:fld>
            <a:endParaRPr lang="en-US" altLang="ja-JP" dirty="0"/>
          </a:p>
        </p:txBody>
      </p:sp>
      <p:graphicFrame>
        <p:nvGraphicFramePr>
          <p:cNvPr id="2" name="Object 8"/>
          <p:cNvGraphicFramePr>
            <a:graphicFrameLocks noChangeAspect="1"/>
          </p:cNvGraphicFramePr>
          <p:nvPr/>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1531" name="Photo Editor Photo" r:id="rId15" imgW="914286" imgH="876190" progId="MSPhotoEd.3">
                  <p:embed/>
                </p:oleObj>
              </mc:Choice>
              <mc:Fallback>
                <p:oleObj name="Photo Editor Photo" r:id="rId15" imgW="914286" imgH="876190" progId="MSPhotoEd.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Line 10"/>
          <p:cNvSpPr>
            <a:spLocks noChangeShapeType="1"/>
          </p:cNvSpPr>
          <p:nvPr/>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graphicFrame>
        <p:nvGraphicFramePr>
          <p:cNvPr id="1032" name="Object 8"/>
          <p:cNvGraphicFramePr>
            <a:graphicFrameLocks noChangeAspect="1"/>
          </p:cNvGraphicFramePr>
          <p:nvPr userDrawn="1"/>
        </p:nvGraphicFramePr>
        <p:xfrm>
          <a:off x="104775" y="76200"/>
          <a:ext cx="704850" cy="730250"/>
        </p:xfrm>
        <a:graphic>
          <a:graphicData uri="http://schemas.openxmlformats.org/presentationml/2006/ole">
            <mc:AlternateContent xmlns:mc="http://schemas.openxmlformats.org/markup-compatibility/2006">
              <mc:Choice xmlns:v="urn:schemas-microsoft-com:vml" Requires="v">
                <p:oleObj spid="_x0000_s1532" name="Photo Editor Photo" r:id="rId17" imgW="914286" imgH="876190" progId="MSPhotoEd.3">
                  <p:embed/>
                </p:oleObj>
              </mc:Choice>
              <mc:Fallback>
                <p:oleObj name="Photo Editor Photo" r:id="rId17" imgW="914286" imgH="876190" progId="MSPhotoEd.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75" y="76200"/>
                        <a:ext cx="7048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Line 10"/>
          <p:cNvSpPr>
            <a:spLocks noChangeShapeType="1"/>
          </p:cNvSpPr>
          <p:nvPr userDrawn="1"/>
        </p:nvSpPr>
        <p:spPr bwMode="auto">
          <a:xfrm flipV="1">
            <a:off x="914400" y="765175"/>
            <a:ext cx="78486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a:p>
        </p:txBody>
      </p:sp>
      <p:sp>
        <p:nvSpPr>
          <p:cNvPr id="1034" name="角丸四角形 2"/>
          <p:cNvSpPr>
            <a:spLocks noChangeArrowheads="1"/>
          </p:cNvSpPr>
          <p:nvPr userDrawn="1"/>
        </p:nvSpPr>
        <p:spPr bwMode="auto">
          <a:xfrm>
            <a:off x="7934325" y="298450"/>
            <a:ext cx="1004888" cy="395288"/>
          </a:xfrm>
          <a:prstGeom prst="roundRect">
            <a:avLst>
              <a:gd name="adj" fmla="val 16667"/>
            </a:avLst>
          </a:prstGeom>
          <a:solidFill>
            <a:schemeClr val="bg1"/>
          </a:solidFill>
          <a:ln w="38100" algn="ctr">
            <a:solidFill>
              <a:srgbClr val="FF0000"/>
            </a:solidFill>
            <a:round/>
            <a:headEnd/>
            <a:tailEnd/>
          </a:ln>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dirty="0" smtClean="0">
                <a:solidFill>
                  <a:srgbClr val="FF0000"/>
                </a:solidFill>
                <a:latin typeface="HGS創英角ｺﾞｼｯｸUB" pitchFamily="50" charset="-128"/>
                <a:ea typeface="HGS創英角ｺﾞｼｯｸUB" pitchFamily="50" charset="-128"/>
              </a:rPr>
              <a:t>取扱注意</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hdr="0" ftr="0" dt="0"/>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p:titleStyle>
    <p:bodyStyle>
      <a:lvl1pPr marL="342900" indent="-342900" algn="l" rtl="0" eaLnBrk="0" fontAlgn="base" hangingPunct="0">
        <a:spcBef>
          <a:spcPct val="20000"/>
        </a:spcBef>
        <a:spcAft>
          <a:spcPct val="0"/>
        </a:spcAft>
        <a:buClr>
          <a:schemeClr val="accent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1"/>
          <p:cNvSpPr>
            <a:spLocks noGrp="1"/>
          </p:cNvSpPr>
          <p:nvPr>
            <p:ph type="sldNum" sz="quarter" idx="11"/>
          </p:nvPr>
        </p:nvSpPr>
        <p:spPr>
          <a:noFill/>
        </p:spPr>
        <p:txBody>
          <a:bodyPr/>
          <a:lstStyle>
            <a:lvl1pPr eaLnBrk="0" hangingPunct="0">
              <a:defRPr kumimoji="1">
                <a:solidFill>
                  <a:schemeClr val="tx1"/>
                </a:solidFill>
                <a:latin typeface="Arial" charset="0"/>
                <a:ea typeface="HGP創英角ｺﾞｼｯｸUB" pitchFamily="50" charset="-128"/>
              </a:defRPr>
            </a:lvl1pPr>
            <a:lvl2pPr marL="742950" indent="-285750" eaLnBrk="0" hangingPunct="0">
              <a:defRPr kumimoji="1">
                <a:solidFill>
                  <a:schemeClr val="tx1"/>
                </a:solidFill>
                <a:latin typeface="Arial" charset="0"/>
                <a:ea typeface="HGP創英角ｺﾞｼｯｸUB" pitchFamily="50" charset="-128"/>
              </a:defRPr>
            </a:lvl2pPr>
            <a:lvl3pPr marL="1143000" indent="-228600" eaLnBrk="0" hangingPunct="0">
              <a:defRPr kumimoji="1">
                <a:solidFill>
                  <a:schemeClr val="tx1"/>
                </a:solidFill>
                <a:latin typeface="Arial" charset="0"/>
                <a:ea typeface="HGP創英角ｺﾞｼｯｸUB" pitchFamily="50" charset="-128"/>
              </a:defRPr>
            </a:lvl3pPr>
            <a:lvl4pPr marL="1600200" indent="-228600" eaLnBrk="0" hangingPunct="0">
              <a:defRPr kumimoji="1">
                <a:solidFill>
                  <a:schemeClr val="tx1"/>
                </a:solidFill>
                <a:latin typeface="Arial" charset="0"/>
                <a:ea typeface="HGP創英角ｺﾞｼｯｸUB" pitchFamily="50" charset="-128"/>
              </a:defRPr>
            </a:lvl4pPr>
            <a:lvl5pPr marL="2057400" indent="-228600" eaLnBrk="0" hangingPunct="0">
              <a:defRPr kumimoji="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charset="0"/>
                <a:ea typeface="HGP創英角ｺﾞｼｯｸUB" pitchFamily="50" charset="-128"/>
              </a:defRPr>
            </a:lvl9pPr>
          </a:lstStyle>
          <a:p>
            <a:pPr eaLnBrk="1" fontAlgn="base" hangingPunct="1">
              <a:spcBef>
                <a:spcPct val="0"/>
              </a:spcBef>
              <a:spcAft>
                <a:spcPct val="0"/>
              </a:spcAft>
            </a:pPr>
            <a:fld id="{D3172718-BC07-456E-863C-EDC2D43F134D}" type="slidenum">
              <a:rPr lang="en-US" altLang="ja-JP" smtClean="0">
                <a:solidFill>
                  <a:srgbClr val="3333CC"/>
                </a:solidFill>
                <a:ea typeface="Dotum" pitchFamily="34" charset="-127"/>
              </a:rPr>
              <a:pPr eaLnBrk="1" fontAlgn="base" hangingPunct="1">
                <a:spcBef>
                  <a:spcPct val="0"/>
                </a:spcBef>
                <a:spcAft>
                  <a:spcPct val="0"/>
                </a:spcAft>
              </a:pPr>
              <a:t>1</a:t>
            </a:fld>
            <a:endParaRPr lang="en-US" altLang="ja-JP" smtClean="0">
              <a:solidFill>
                <a:srgbClr val="3333CC"/>
              </a:solidFill>
              <a:ea typeface="Dotum" pitchFamily="34" charset="-127"/>
            </a:endParaRPr>
          </a:p>
        </p:txBody>
      </p:sp>
      <p:sp>
        <p:nvSpPr>
          <p:cNvPr id="14339" name="テキスト ボックス 3"/>
          <p:cNvSpPr txBox="1">
            <a:spLocks noChangeArrowheads="1"/>
          </p:cNvSpPr>
          <p:nvPr/>
        </p:nvSpPr>
        <p:spPr bwMode="auto">
          <a:xfrm>
            <a:off x="474597" y="2204864"/>
            <a:ext cx="8353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algn="ctr" eaLnBrk="1" hangingPunct="1">
              <a:spcBef>
                <a:spcPct val="0"/>
              </a:spcBef>
              <a:buClrTx/>
              <a:buFontTx/>
              <a:buNone/>
            </a:pPr>
            <a:r>
              <a:rPr lang="en-US" altLang="ja-JP" sz="4000" b="1" dirty="0" err="1" smtClean="0">
                <a:solidFill>
                  <a:srgbClr val="0000FF"/>
                </a:solidFill>
                <a:latin typeface="Meiryo UI" pitchFamily="50" charset="-128"/>
                <a:ea typeface="Meiryo UI" pitchFamily="50" charset="-128"/>
                <a:cs typeface="Meiryo UI" pitchFamily="50" charset="-128"/>
              </a:rPr>
              <a:t>Avio</a:t>
            </a:r>
            <a:r>
              <a:rPr lang="en-US" altLang="ja-JP" sz="4000" b="1" dirty="0" smtClean="0">
                <a:solidFill>
                  <a:srgbClr val="0000FF"/>
                </a:solidFill>
                <a:latin typeface="Meiryo UI" pitchFamily="50" charset="-128"/>
                <a:ea typeface="Meiryo UI" pitchFamily="50" charset="-128"/>
                <a:cs typeface="Meiryo UI" pitchFamily="50" charset="-128"/>
              </a:rPr>
              <a:t> Web-EDI System</a:t>
            </a:r>
          </a:p>
          <a:p>
            <a:pPr algn="ctr" eaLnBrk="1" hangingPunct="1">
              <a:spcBef>
                <a:spcPct val="0"/>
              </a:spcBef>
              <a:buClrTx/>
              <a:buFontTx/>
              <a:buNone/>
            </a:pPr>
            <a:r>
              <a:rPr lang="ja-JP" altLang="en-US" sz="4000" b="1" dirty="0" smtClean="0">
                <a:latin typeface="Meiryo UI" pitchFamily="50" charset="-128"/>
                <a:ea typeface="Meiryo UI" pitchFamily="50" charset="-128"/>
                <a:cs typeface="Meiryo UI" pitchFamily="50" charset="-128"/>
              </a:rPr>
              <a:t>ご説明資料</a:t>
            </a:r>
            <a:endParaRPr lang="en-US" altLang="ja-JP" sz="4000" b="1" dirty="0">
              <a:latin typeface="Meiryo UI" pitchFamily="50" charset="-128"/>
              <a:ea typeface="Meiryo UI" pitchFamily="50" charset="-128"/>
              <a:cs typeface="Meiryo UI" pitchFamily="50" charset="-128"/>
            </a:endParaRPr>
          </a:p>
        </p:txBody>
      </p:sp>
      <p:sp>
        <p:nvSpPr>
          <p:cNvPr id="14340" name="テキスト ボックス 3"/>
          <p:cNvSpPr txBox="1">
            <a:spLocks noChangeArrowheads="1"/>
          </p:cNvSpPr>
          <p:nvPr/>
        </p:nvSpPr>
        <p:spPr bwMode="auto">
          <a:xfrm>
            <a:off x="468313" y="4941168"/>
            <a:ext cx="8353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algn="ctr" eaLnBrk="1" hangingPunct="1">
              <a:spcBef>
                <a:spcPct val="0"/>
              </a:spcBef>
              <a:buClrTx/>
              <a:buFontTx/>
              <a:buNone/>
            </a:pPr>
            <a:r>
              <a:rPr lang="ja-JP" altLang="en-US" sz="2000" b="1" dirty="0" smtClean="0">
                <a:latin typeface="Meiryo UI" pitchFamily="50" charset="-128"/>
                <a:ea typeface="Meiryo UI" pitchFamily="50" charset="-128"/>
                <a:cs typeface="Meiryo UI" pitchFamily="50" charset="-128"/>
              </a:rPr>
              <a:t>日本アビオニクス株式会社</a:t>
            </a:r>
            <a:endParaRPr lang="en-US" altLang="ja-JP" sz="2000" b="1" dirty="0" smtClean="0">
              <a:latin typeface="Meiryo UI" pitchFamily="50" charset="-128"/>
              <a:ea typeface="Meiryo UI" pitchFamily="50" charset="-128"/>
              <a:cs typeface="Meiryo UI" pitchFamily="50" charset="-128"/>
            </a:endParaRPr>
          </a:p>
          <a:p>
            <a:pPr algn="ctr" eaLnBrk="1" hangingPunct="1">
              <a:spcBef>
                <a:spcPct val="0"/>
              </a:spcBef>
              <a:buClrTx/>
              <a:buFontTx/>
              <a:buNone/>
            </a:pPr>
            <a:r>
              <a:rPr lang="ja-JP" altLang="en-US" sz="2000" b="1" dirty="0" smtClean="0">
                <a:latin typeface="Meiryo UI" pitchFamily="50" charset="-128"/>
                <a:ea typeface="Meiryo UI" pitchFamily="50" charset="-128"/>
                <a:cs typeface="Meiryo UI" pitchFamily="50" charset="-128"/>
              </a:rPr>
              <a:t>コーポレート統括本部　法務総務部</a:t>
            </a:r>
            <a:endParaRPr lang="ja-JP" altLang="en-US" sz="2000" b="1"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10</a:t>
            </a:fld>
            <a:endParaRPr lang="en-US" altLang="ja-JP" sz="1600" smtClean="0">
              <a:solidFill>
                <a:srgbClr val="3333CC"/>
              </a:solidFill>
              <a:latin typeface="Arial" charset="0"/>
              <a:ea typeface="Dotum" pitchFamily="34" charset="-127"/>
            </a:endParaRPr>
          </a:p>
        </p:txBody>
      </p:sp>
      <p:sp>
        <p:nvSpPr>
          <p:cNvPr id="3"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a:solidFill>
                  <a:srgbClr val="000000"/>
                </a:solidFill>
                <a:latin typeface="Meiryo UI" panose="020B0604030504040204" pitchFamily="50" charset="-128"/>
                <a:ea typeface="Meiryo UI" panose="020B0604030504040204" pitchFamily="50" charset="-128"/>
              </a:rPr>
              <a:t>画面イメージ①</a:t>
            </a:r>
          </a:p>
        </p:txBody>
      </p:sp>
      <p:sp>
        <p:nvSpPr>
          <p:cNvPr id="4" name="Text Box 3">
            <a:extLst>
              <a:ext uri="{FF2B5EF4-FFF2-40B4-BE49-F238E27FC236}">
                <a16:creationId xmlns:a16="http://schemas.microsoft.com/office/drawing/2014/main" id="{40D1759B-99D8-457E-9FCD-8EA8EC801D64}"/>
              </a:ext>
            </a:extLst>
          </p:cNvPr>
          <p:cNvSpPr txBox="1">
            <a:spLocks noChangeArrowheads="1"/>
          </p:cNvSpPr>
          <p:nvPr/>
        </p:nvSpPr>
        <p:spPr bwMode="auto">
          <a:xfrm>
            <a:off x="244475" y="1389331"/>
            <a:ext cx="8899525" cy="646331"/>
          </a:xfrm>
          <a:prstGeom prst="rect">
            <a:avLst/>
          </a:prstGeom>
          <a:noFill/>
          <a:ln w="9525">
            <a:noFill/>
            <a:miter lim="800000"/>
            <a:headEnd/>
            <a:tailEnd/>
          </a:ln>
        </p:spPr>
        <p:txBody>
          <a:bodyPr>
            <a:spAutoFit/>
          </a:bodyPr>
          <a:lstStyle/>
          <a:p>
            <a:pPr algn="just"/>
            <a:r>
              <a:rPr kumimoji="0" lang="ja-JP" altLang="en-US" sz="1800" dirty="0">
                <a:solidFill>
                  <a:srgbClr val="000000"/>
                </a:solidFill>
                <a:latin typeface="Meiryo UI" panose="020B0604030504040204" pitchFamily="50" charset="-128"/>
                <a:ea typeface="Meiryo UI" panose="020B0604030504040204" pitchFamily="50" charset="-128"/>
                <a:cs typeface="Meiryo UI" pitchFamily="50" charset="-128"/>
              </a:rPr>
              <a:t>　リアルタイムでの情報交換が可能となり、常に当社</a:t>
            </a:r>
            <a:r>
              <a:rPr kumimoji="0" lang="ja-JP" altLang="en-US" sz="1800" dirty="0" smtClean="0">
                <a:solidFill>
                  <a:srgbClr val="000000"/>
                </a:solidFill>
                <a:latin typeface="Meiryo UI" panose="020B0604030504040204" pitchFamily="50" charset="-128"/>
                <a:ea typeface="Meiryo UI" panose="020B0604030504040204" pitchFamily="50" charset="-128"/>
                <a:cs typeface="Meiryo UI" pitchFamily="50" charset="-128"/>
              </a:rPr>
              <a:t>と取引先様</a:t>
            </a:r>
            <a:r>
              <a:rPr kumimoji="0" lang="ja-JP" altLang="en-US" sz="1800" dirty="0">
                <a:solidFill>
                  <a:srgbClr val="000000"/>
                </a:solidFill>
                <a:latin typeface="Meiryo UI" panose="020B0604030504040204" pitchFamily="50" charset="-128"/>
                <a:ea typeface="Meiryo UI" panose="020B0604030504040204" pitchFamily="50" charset="-128"/>
                <a:cs typeface="Meiryo UI" pitchFamily="50" charset="-128"/>
              </a:rPr>
              <a:t>が同一の情報を共有して</a:t>
            </a:r>
            <a:endParaRPr kumimoji="0" lang="en-US" altLang="ja-JP" sz="1800" dirty="0">
              <a:solidFill>
                <a:srgbClr val="000000"/>
              </a:solidFill>
              <a:latin typeface="Meiryo UI" panose="020B0604030504040204" pitchFamily="50" charset="-128"/>
              <a:ea typeface="Meiryo UI" panose="020B0604030504040204" pitchFamily="50" charset="-128"/>
              <a:cs typeface="Meiryo UI" pitchFamily="50" charset="-128"/>
            </a:endParaRPr>
          </a:p>
          <a:p>
            <a:pPr algn="just"/>
            <a:r>
              <a:rPr kumimoji="0" lang="ja-JP" altLang="en-US" sz="1800" dirty="0">
                <a:solidFill>
                  <a:srgbClr val="000000"/>
                </a:solidFill>
                <a:latin typeface="Meiryo UI" panose="020B0604030504040204" pitchFamily="50" charset="-128"/>
                <a:ea typeface="Meiryo UI" panose="020B0604030504040204" pitchFamily="50" charset="-128"/>
                <a:cs typeface="Meiryo UI" pitchFamily="50" charset="-128"/>
              </a:rPr>
              <a:t>　業務を進める事が可能であり、情報伝達のスピードアップ及び情報の正確化を図ります。</a:t>
            </a:r>
          </a:p>
        </p:txBody>
      </p:sp>
      <p:sp>
        <p:nvSpPr>
          <p:cNvPr id="5" name="Text Box 2">
            <a:extLst>
              <a:ext uri="{FF2B5EF4-FFF2-40B4-BE49-F238E27FC236}">
                <a16:creationId xmlns:a16="http://schemas.microsoft.com/office/drawing/2014/main" id="{F6ACAD43-1F73-4EED-8FFD-77C016CF7CB4}"/>
              </a:ext>
            </a:extLst>
          </p:cNvPr>
          <p:cNvSpPr txBox="1">
            <a:spLocks noChangeArrowheads="1"/>
          </p:cNvSpPr>
          <p:nvPr/>
        </p:nvSpPr>
        <p:spPr bwMode="auto">
          <a:xfrm>
            <a:off x="244175" y="1052736"/>
            <a:ext cx="7272338" cy="396875"/>
          </a:xfrm>
          <a:prstGeom prst="rect">
            <a:avLst/>
          </a:prstGeom>
          <a:noFill/>
          <a:ln w="9525">
            <a:noFill/>
            <a:miter lim="800000"/>
            <a:headEnd/>
            <a:tailEnd/>
          </a:ln>
        </p:spPr>
        <p:txBody>
          <a:bodyPr>
            <a:spAutoFit/>
          </a:bodyPr>
          <a:lstStyle/>
          <a:p>
            <a:pPr eaLnBrk="1" hangingPunct="1">
              <a:spcBef>
                <a:spcPct val="50000"/>
              </a:spcBef>
            </a:pPr>
            <a:r>
              <a:rPr lang="en-US" altLang="ja-JP" sz="2000" dirty="0">
                <a:solidFill>
                  <a:srgbClr val="0000FF"/>
                </a:solidFill>
                <a:latin typeface="Meiryo UI" panose="020B0604030504040204" pitchFamily="50" charset="-128"/>
                <a:ea typeface="Meiryo UI" panose="020B0604030504040204" pitchFamily="50" charset="-128"/>
              </a:rPr>
              <a:t>①</a:t>
            </a:r>
            <a:r>
              <a:rPr lang="ja-JP" altLang="en-US" sz="2000" dirty="0">
                <a:solidFill>
                  <a:srgbClr val="0000FF"/>
                </a:solidFill>
                <a:latin typeface="Meiryo UI" panose="020B0604030504040204" pitchFamily="50" charset="-128"/>
                <a:ea typeface="Meiryo UI" panose="020B0604030504040204" pitchFamily="50" charset="-128"/>
              </a:rPr>
              <a:t>情報の共有化</a:t>
            </a:r>
            <a:r>
              <a:rPr lang="en-US" altLang="ja-JP" sz="1800" dirty="0">
                <a:solidFill>
                  <a:srgbClr val="0000FF"/>
                </a:solidFill>
                <a:latin typeface="Meiryo UI" panose="020B0604030504040204" pitchFamily="50" charset="-128"/>
                <a:ea typeface="Meiryo UI" panose="020B0604030504040204" pitchFamily="50" charset="-128"/>
              </a:rPr>
              <a:t>&lt;</a:t>
            </a:r>
            <a:r>
              <a:rPr lang="ja-JP" altLang="en-US" sz="1800" dirty="0">
                <a:solidFill>
                  <a:srgbClr val="0000FF"/>
                </a:solidFill>
                <a:latin typeface="Meiryo UI" panose="020B0604030504040204" pitchFamily="50" charset="-128"/>
                <a:ea typeface="Meiryo UI" panose="020B0604030504040204" pitchFamily="50" charset="-128"/>
              </a:rPr>
              <a:t>リアルタイムでの取引</a:t>
            </a:r>
            <a:r>
              <a:rPr lang="en-US" altLang="ja-JP" sz="1800" dirty="0">
                <a:solidFill>
                  <a:srgbClr val="0000FF"/>
                </a:solidFill>
                <a:latin typeface="Meiryo UI" panose="020B0604030504040204" pitchFamily="50" charset="-128"/>
                <a:ea typeface="Meiryo UI" panose="020B0604030504040204" pitchFamily="50" charset="-128"/>
              </a:rPr>
              <a:t>&gt;</a:t>
            </a:r>
          </a:p>
        </p:txBody>
      </p:sp>
      <p:sp>
        <p:nvSpPr>
          <p:cNvPr id="6" name="Text Box 3">
            <a:extLst>
              <a:ext uri="{FF2B5EF4-FFF2-40B4-BE49-F238E27FC236}">
                <a16:creationId xmlns:a16="http://schemas.microsoft.com/office/drawing/2014/main" id="{C907B10A-3BAE-4804-BE2B-E9E470B26325}"/>
              </a:ext>
            </a:extLst>
          </p:cNvPr>
          <p:cNvSpPr txBox="1">
            <a:spLocks noChangeArrowheads="1"/>
          </p:cNvSpPr>
          <p:nvPr/>
        </p:nvSpPr>
        <p:spPr bwMode="auto">
          <a:xfrm>
            <a:off x="251520" y="6073551"/>
            <a:ext cx="8640960" cy="307777"/>
          </a:xfrm>
          <a:prstGeom prst="rect">
            <a:avLst/>
          </a:prstGeom>
          <a:noFill/>
          <a:ln w="9525">
            <a:noFill/>
            <a:miter lim="800000"/>
            <a:headEnd/>
            <a:tailEnd/>
          </a:ln>
        </p:spPr>
        <p:txBody>
          <a:bodyPr wrap="square">
            <a:spAutoFit/>
          </a:bodyPr>
          <a:lstStyle/>
          <a:p>
            <a:pPr algn="ctr" eaLnBrk="1" hangingPunct="1"/>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機能毎に取引に必要な件数を表示しており、件数をクリックすれば簡単に取引の状況を把握できます。</a:t>
            </a:r>
          </a:p>
        </p:txBody>
      </p:sp>
      <p:grpSp>
        <p:nvGrpSpPr>
          <p:cNvPr id="7" name="グループ化 141">
            <a:extLst>
              <a:ext uri="{FF2B5EF4-FFF2-40B4-BE49-F238E27FC236}">
                <a16:creationId xmlns:a16="http://schemas.microsoft.com/office/drawing/2014/main" id="{00D4ABFB-D8B5-4027-A7FF-EF2AA7271D07}"/>
              </a:ext>
            </a:extLst>
          </p:cNvPr>
          <p:cNvGrpSpPr/>
          <p:nvPr/>
        </p:nvGrpSpPr>
        <p:grpSpPr>
          <a:xfrm>
            <a:off x="1862345" y="2207478"/>
            <a:ext cx="5422106" cy="3813810"/>
            <a:chOff x="1862345" y="1988840"/>
            <a:chExt cx="5422106" cy="3813810"/>
          </a:xfrm>
        </p:grpSpPr>
        <p:grpSp>
          <p:nvGrpSpPr>
            <p:cNvPr id="8" name="グループ化 140">
              <a:extLst>
                <a:ext uri="{FF2B5EF4-FFF2-40B4-BE49-F238E27FC236}">
                  <a16:creationId xmlns:a16="http://schemas.microsoft.com/office/drawing/2014/main" id="{57392A95-8578-4710-A738-E424089B690B}"/>
                </a:ext>
              </a:extLst>
            </p:cNvPr>
            <p:cNvGrpSpPr/>
            <p:nvPr/>
          </p:nvGrpSpPr>
          <p:grpSpPr>
            <a:xfrm>
              <a:off x="1862345" y="1988840"/>
              <a:ext cx="5422106" cy="3813810"/>
              <a:chOff x="1862345" y="1988840"/>
              <a:chExt cx="5422106" cy="3813810"/>
            </a:xfrm>
          </p:grpSpPr>
          <p:pic>
            <p:nvPicPr>
              <p:cNvPr id="11" name="図 10">
                <a:extLst>
                  <a:ext uri="{FF2B5EF4-FFF2-40B4-BE49-F238E27FC236}">
                    <a16:creationId xmlns:a16="http://schemas.microsoft.com/office/drawing/2014/main" id="{40BE4F7B-AB41-4184-AE34-9A4303A3B6E4}"/>
                  </a:ext>
                </a:extLst>
              </p:cNvPr>
              <p:cNvPicPr>
                <a:picLocks noChangeAspect="1"/>
              </p:cNvPicPr>
              <p:nvPr/>
            </p:nvPicPr>
            <p:blipFill>
              <a:blip r:embed="rId3" cstate="print"/>
              <a:srcRect/>
              <a:stretch>
                <a:fillRect/>
              </a:stretch>
            </p:blipFill>
            <p:spPr bwMode="auto">
              <a:xfrm>
                <a:off x="1862345" y="1988840"/>
                <a:ext cx="5422106" cy="3813810"/>
              </a:xfrm>
              <a:prstGeom prst="rect">
                <a:avLst/>
              </a:prstGeom>
              <a:noFill/>
              <a:ln w="9525">
                <a:noFill/>
                <a:miter lim="800000"/>
                <a:headEnd/>
                <a:tailEnd/>
              </a:ln>
            </p:spPr>
          </p:pic>
          <p:sp>
            <p:nvSpPr>
              <p:cNvPr id="12" name="Rectangle 9">
                <a:extLst>
                  <a:ext uri="{FF2B5EF4-FFF2-40B4-BE49-F238E27FC236}">
                    <a16:creationId xmlns:a16="http://schemas.microsoft.com/office/drawing/2014/main" id="{514A0041-E255-4F53-8692-0838D9DC31CD}"/>
                  </a:ext>
                </a:extLst>
              </p:cNvPr>
              <p:cNvSpPr>
                <a:spLocks noChangeArrowheads="1"/>
              </p:cNvSpPr>
              <p:nvPr/>
            </p:nvSpPr>
            <p:spPr bwMode="auto">
              <a:xfrm>
                <a:off x="6444208" y="2876790"/>
                <a:ext cx="274558" cy="1472574"/>
              </a:xfrm>
              <a:prstGeom prst="rect">
                <a:avLst/>
              </a:prstGeom>
              <a:noFill/>
              <a:ln w="25400">
                <a:solidFill>
                  <a:srgbClr val="FF0000"/>
                </a:solidFill>
                <a:miter lim="800000"/>
                <a:headEnd/>
                <a:tailEnd/>
              </a:ln>
            </p:spPr>
            <p:txBody>
              <a:bodyPr wrap="none" anchor="ctr"/>
              <a:lstStyle/>
              <a:p>
                <a:pPr eaLnBrk="1" hangingPunct="1"/>
                <a:endParaRPr lang="ja-JP" altLang="ja-JP"/>
              </a:p>
            </p:txBody>
          </p:sp>
          <p:sp>
            <p:nvSpPr>
              <p:cNvPr id="13" name="Rectangle 8">
                <a:extLst>
                  <a:ext uri="{FF2B5EF4-FFF2-40B4-BE49-F238E27FC236}">
                    <a16:creationId xmlns:a16="http://schemas.microsoft.com/office/drawing/2014/main" id="{6AD65A5C-40F8-4FC6-898A-AB06FD51E453}"/>
                  </a:ext>
                </a:extLst>
              </p:cNvPr>
              <p:cNvSpPr>
                <a:spLocks noChangeArrowheads="1"/>
              </p:cNvSpPr>
              <p:nvPr/>
            </p:nvSpPr>
            <p:spPr bwMode="auto">
              <a:xfrm>
                <a:off x="3913300" y="2868838"/>
                <a:ext cx="282758" cy="2728881"/>
              </a:xfrm>
              <a:prstGeom prst="rect">
                <a:avLst/>
              </a:prstGeom>
              <a:noFill/>
              <a:ln w="25400">
                <a:solidFill>
                  <a:srgbClr val="FF0000"/>
                </a:solidFill>
                <a:miter lim="800000"/>
                <a:headEnd/>
                <a:tailEnd/>
              </a:ln>
            </p:spPr>
            <p:txBody>
              <a:bodyPr wrap="none" anchor="ctr"/>
              <a:lstStyle/>
              <a:p>
                <a:pPr eaLnBrk="1" hangingPunct="1"/>
                <a:endParaRPr lang="ja-JP" altLang="ja-JP"/>
              </a:p>
            </p:txBody>
          </p:sp>
        </p:grpSp>
        <p:pic>
          <p:nvPicPr>
            <p:cNvPr id="9" name="Picture 10" descr="j0343747">
              <a:extLst>
                <a:ext uri="{FF2B5EF4-FFF2-40B4-BE49-F238E27FC236}">
                  <a16:creationId xmlns:a16="http://schemas.microsoft.com/office/drawing/2014/main" id="{42F6CC18-AFBF-4301-B7BD-92355CF4499D}"/>
                </a:ext>
              </a:extLst>
            </p:cNvPr>
            <p:cNvPicPr>
              <a:picLocks noChangeAspect="1" noChangeArrowheads="1"/>
            </p:cNvPicPr>
            <p:nvPr/>
          </p:nvPicPr>
          <p:blipFill>
            <a:blip r:embed="rId4" cstate="print"/>
            <a:srcRect/>
            <a:stretch>
              <a:fillRect/>
            </a:stretch>
          </p:blipFill>
          <p:spPr bwMode="auto">
            <a:xfrm>
              <a:off x="3563888" y="4205144"/>
              <a:ext cx="388824" cy="465025"/>
            </a:xfrm>
            <a:prstGeom prst="rect">
              <a:avLst/>
            </a:prstGeom>
            <a:noFill/>
            <a:ln w="9525">
              <a:noFill/>
              <a:miter lim="800000"/>
              <a:headEnd/>
              <a:tailEnd/>
            </a:ln>
          </p:spPr>
        </p:pic>
        <p:pic>
          <p:nvPicPr>
            <p:cNvPr id="10" name="Picture 11" descr="j0343747">
              <a:extLst>
                <a:ext uri="{FF2B5EF4-FFF2-40B4-BE49-F238E27FC236}">
                  <a16:creationId xmlns:a16="http://schemas.microsoft.com/office/drawing/2014/main" id="{40366C47-6443-41B2-8696-60BF19C7100D}"/>
                </a:ext>
              </a:extLst>
            </p:cNvPr>
            <p:cNvPicPr>
              <a:picLocks noChangeAspect="1" noChangeArrowheads="1"/>
            </p:cNvPicPr>
            <p:nvPr/>
          </p:nvPicPr>
          <p:blipFill>
            <a:blip r:embed="rId4" cstate="print"/>
            <a:srcRect/>
            <a:stretch>
              <a:fillRect/>
            </a:stretch>
          </p:blipFill>
          <p:spPr bwMode="auto">
            <a:xfrm>
              <a:off x="6084168" y="3828071"/>
              <a:ext cx="388824" cy="465025"/>
            </a:xfrm>
            <a:prstGeom prst="rect">
              <a:avLst/>
            </a:prstGeom>
            <a:noFill/>
            <a:ln w="9525">
              <a:noFill/>
              <a:miter lim="800000"/>
              <a:headEnd/>
              <a:tailEnd/>
            </a:ln>
          </p:spPr>
        </p:pic>
      </p:grpSp>
      <p:sp>
        <p:nvSpPr>
          <p:cNvPr id="14" name="Text Box 438">
            <a:extLst>
              <a:ext uri="{FF2B5EF4-FFF2-40B4-BE49-F238E27FC236}">
                <a16:creationId xmlns:a16="http://schemas.microsoft.com/office/drawing/2014/main" id="{55570A13-5B5B-41A6-8A2C-08B598B8A34F}"/>
              </a:ext>
            </a:extLst>
          </p:cNvPr>
          <p:cNvSpPr txBox="1">
            <a:spLocks noChangeArrowheads="1"/>
          </p:cNvSpPr>
          <p:nvPr/>
        </p:nvSpPr>
        <p:spPr bwMode="auto">
          <a:xfrm>
            <a:off x="6156176" y="821904"/>
            <a:ext cx="2987824" cy="230832"/>
          </a:xfrm>
          <a:prstGeom prst="rect">
            <a:avLst/>
          </a:prstGeom>
          <a:noFill/>
          <a:ln w="9525">
            <a:noFill/>
            <a:miter lim="800000"/>
            <a:headEnd/>
            <a:tailEnd/>
          </a:ln>
        </p:spPr>
        <p:txBody>
          <a:bodyPr wrap="square">
            <a:spAutoFit/>
          </a:bodyPr>
          <a:lstStyle/>
          <a:p>
            <a:pPr algn="r"/>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注意 システム開発中の為、実画面とは異なります。</a:t>
            </a:r>
          </a:p>
        </p:txBody>
      </p:sp>
    </p:spTree>
    <p:extLst>
      <p:ext uri="{BB962C8B-B14F-4D97-AF65-F5344CB8AC3E}">
        <p14:creationId xmlns:p14="http://schemas.microsoft.com/office/powerpoint/2010/main" val="76700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11</a:t>
            </a:fld>
            <a:endParaRPr lang="en-US" altLang="ja-JP" sz="1600" smtClean="0">
              <a:solidFill>
                <a:srgbClr val="3333CC"/>
              </a:solidFill>
              <a:latin typeface="Arial" charset="0"/>
              <a:ea typeface="Dotum" pitchFamily="34" charset="-127"/>
            </a:endParaRPr>
          </a:p>
        </p:txBody>
      </p:sp>
      <p:sp>
        <p:nvSpPr>
          <p:cNvPr id="4" name="Text Box 3">
            <a:extLst>
              <a:ext uri="{FF2B5EF4-FFF2-40B4-BE49-F238E27FC236}">
                <a16:creationId xmlns:a16="http://schemas.microsoft.com/office/drawing/2014/main" id="{0DFE93EA-8C6A-4B41-B88D-1771AEC03BD7}"/>
              </a:ext>
            </a:extLst>
          </p:cNvPr>
          <p:cNvSpPr txBox="1">
            <a:spLocks noChangeArrowheads="1"/>
          </p:cNvSpPr>
          <p:nvPr/>
        </p:nvSpPr>
        <p:spPr bwMode="auto">
          <a:xfrm>
            <a:off x="243605" y="1052736"/>
            <a:ext cx="7200900" cy="396875"/>
          </a:xfrm>
          <a:prstGeom prst="rect">
            <a:avLst/>
          </a:prstGeom>
          <a:noFill/>
          <a:ln w="9525">
            <a:noFill/>
            <a:miter lim="800000"/>
            <a:headEnd/>
            <a:tailEnd/>
          </a:ln>
        </p:spPr>
        <p:txBody>
          <a:bodyPr>
            <a:spAutoFit/>
          </a:bodyPr>
          <a:lstStyle/>
          <a:p>
            <a:pPr eaLnBrk="1" hangingPunct="1">
              <a:spcBef>
                <a:spcPct val="50000"/>
              </a:spcBef>
            </a:pPr>
            <a:r>
              <a:rPr lang="ja-JP" altLang="en-US" sz="2000" dirty="0">
                <a:solidFill>
                  <a:srgbClr val="0000FF"/>
                </a:solidFill>
                <a:latin typeface="Meiryo UI" panose="020B0604030504040204" pitchFamily="50" charset="-128"/>
                <a:ea typeface="Meiryo UI" panose="020B0604030504040204" pitchFamily="50" charset="-128"/>
              </a:rPr>
              <a:t>②業務の効率化</a:t>
            </a:r>
            <a:r>
              <a:rPr lang="en-US" altLang="ja-JP" sz="1800" dirty="0">
                <a:solidFill>
                  <a:srgbClr val="0000FF"/>
                </a:solidFill>
                <a:latin typeface="Meiryo UI" panose="020B0604030504040204" pitchFamily="50" charset="-128"/>
                <a:ea typeface="Meiryo UI" panose="020B0604030504040204" pitchFamily="50" charset="-128"/>
              </a:rPr>
              <a:t>&lt;</a:t>
            </a:r>
            <a:r>
              <a:rPr lang="ja-JP" altLang="en-US" sz="1800" dirty="0">
                <a:solidFill>
                  <a:srgbClr val="0000FF"/>
                </a:solidFill>
                <a:latin typeface="Meiryo UI" panose="020B0604030504040204" pitchFamily="50" charset="-128"/>
                <a:ea typeface="Meiryo UI" panose="020B0604030504040204" pitchFamily="50" charset="-128"/>
              </a:rPr>
              <a:t>納期回答</a:t>
            </a:r>
            <a:r>
              <a:rPr lang="en-US" altLang="ja-JP" sz="1800" dirty="0">
                <a:solidFill>
                  <a:srgbClr val="0000FF"/>
                </a:solidFill>
                <a:latin typeface="Meiryo UI" panose="020B0604030504040204" pitchFamily="50" charset="-128"/>
                <a:ea typeface="Meiryo UI" panose="020B0604030504040204" pitchFamily="50" charset="-128"/>
              </a:rPr>
              <a:t>&gt;</a:t>
            </a:r>
          </a:p>
        </p:txBody>
      </p:sp>
      <p:sp>
        <p:nvSpPr>
          <p:cNvPr id="5" name="Text Box 3">
            <a:extLst>
              <a:ext uri="{FF2B5EF4-FFF2-40B4-BE49-F238E27FC236}">
                <a16:creationId xmlns:a16="http://schemas.microsoft.com/office/drawing/2014/main" id="{3641D467-A2B2-41FB-BD13-FC1C85BFD900}"/>
              </a:ext>
            </a:extLst>
          </p:cNvPr>
          <p:cNvSpPr txBox="1">
            <a:spLocks noChangeArrowheads="1"/>
          </p:cNvSpPr>
          <p:nvPr/>
        </p:nvSpPr>
        <p:spPr bwMode="auto">
          <a:xfrm>
            <a:off x="244475" y="1389331"/>
            <a:ext cx="8899525" cy="646331"/>
          </a:xfrm>
          <a:prstGeom prst="rect">
            <a:avLst/>
          </a:prstGeom>
          <a:noFill/>
          <a:ln w="9525">
            <a:noFill/>
            <a:miter lim="800000"/>
            <a:headEnd/>
            <a:tailEnd/>
          </a:ln>
        </p:spPr>
        <p:txBody>
          <a:bodyPr>
            <a:spAutoFit/>
          </a:bodyPr>
          <a:lstStyle/>
          <a:p>
            <a:pPr algn="just"/>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00" dirty="0">
                <a:solidFill>
                  <a:srgbClr val="000000"/>
                </a:solidFill>
                <a:latin typeface="Meiryo UI" panose="020B0604030504040204" pitchFamily="50" charset="-128"/>
                <a:ea typeface="Meiryo UI" panose="020B0604030504040204" pitchFamily="50" charset="-128"/>
                <a:cs typeface="Meiryo UI" pitchFamily="50" charset="-128"/>
              </a:rPr>
              <a:t>手書き書類や電話連絡などの業務を軽減します。</a:t>
            </a:r>
          </a:p>
          <a:p>
            <a:pPr algn="just"/>
            <a:r>
              <a:rPr kumimoji="0" lang="ja-JP" altLang="en-US" sz="1800" dirty="0">
                <a:solidFill>
                  <a:srgbClr val="000000"/>
                </a:solidFill>
                <a:latin typeface="Meiryo UI" panose="020B0604030504040204" pitchFamily="50" charset="-128"/>
                <a:ea typeface="Meiryo UI" panose="020B0604030504040204" pitchFamily="50" charset="-128"/>
                <a:cs typeface="Meiryo UI" pitchFamily="50" charset="-128"/>
              </a:rPr>
              <a:t>　容易に注文情報を確認でき、納期調整も容易に実施頂けます。</a:t>
            </a:r>
            <a:endParaRPr kumimoji="0" lang="ja-JP" altLang="en-US" sz="1800" i="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7EA729BA-25D6-4819-B2E4-A49C252B7526}"/>
              </a:ext>
            </a:extLst>
          </p:cNvPr>
          <p:cNvGrpSpPr/>
          <p:nvPr/>
        </p:nvGrpSpPr>
        <p:grpSpPr>
          <a:xfrm>
            <a:off x="216024" y="2132856"/>
            <a:ext cx="4295479" cy="3960440"/>
            <a:chOff x="251520" y="2348880"/>
            <a:chExt cx="4295479" cy="3960440"/>
          </a:xfrm>
        </p:grpSpPr>
        <p:sp>
          <p:nvSpPr>
            <p:cNvPr id="8" name="Text Box 17">
              <a:extLst>
                <a:ext uri="{FF2B5EF4-FFF2-40B4-BE49-F238E27FC236}">
                  <a16:creationId xmlns:a16="http://schemas.microsoft.com/office/drawing/2014/main" id="{301124EA-DF60-4CD0-8D0E-FCBE9184CDFC}"/>
                </a:ext>
              </a:extLst>
            </p:cNvPr>
            <p:cNvSpPr txBox="1">
              <a:spLocks noChangeArrowheads="1"/>
            </p:cNvSpPr>
            <p:nvPr/>
          </p:nvSpPr>
          <p:spPr bwMode="auto">
            <a:xfrm>
              <a:off x="251520" y="2348880"/>
              <a:ext cx="4289425" cy="855663"/>
            </a:xfrm>
            <a:prstGeom prst="rect">
              <a:avLst/>
            </a:prstGeom>
            <a:noFill/>
            <a:ln w="9525">
              <a:noFill/>
              <a:miter lim="800000"/>
              <a:headEnd/>
              <a:tailEnd/>
            </a:ln>
          </p:spPr>
          <p:txBody>
            <a:bodyPr>
              <a:spAutoFit/>
            </a:bodyPr>
            <a:lstStyle/>
            <a:p>
              <a:pPr eaLnBrk="1" hangingPunct="1"/>
              <a:r>
                <a:rPr lang="en-US" altLang="ja-JP" sz="1800" b="1" dirty="0">
                  <a:solidFill>
                    <a:srgbClr val="000000"/>
                  </a:solidFill>
                  <a:latin typeface="Meiryo UI" panose="020B0604030504040204" pitchFamily="50" charset="-128"/>
                  <a:ea typeface="Meiryo UI" panose="020B0604030504040204" pitchFamily="50" charset="-128"/>
                </a:rPr>
                <a:t>○</a:t>
              </a:r>
              <a:r>
                <a:rPr lang="ja-JP" altLang="en-US" sz="1800" b="1" dirty="0">
                  <a:solidFill>
                    <a:srgbClr val="000000"/>
                  </a:solidFill>
                  <a:latin typeface="Meiryo UI" panose="020B0604030504040204" pitchFamily="50" charset="-128"/>
                  <a:ea typeface="Meiryo UI" panose="020B0604030504040204" pitchFamily="50" charset="-128"/>
                </a:rPr>
                <a:t>受注照会画面</a:t>
              </a:r>
            </a:p>
            <a:p>
              <a:pPr eaLnBrk="1" hangingPunct="1"/>
              <a:r>
                <a:rPr lang="ja-JP" altLang="en-US" sz="1600" dirty="0">
                  <a:solidFill>
                    <a:srgbClr val="000000"/>
                  </a:solidFill>
                  <a:latin typeface="Meiryo UI" panose="020B0604030504040204" pitchFamily="50" charset="-128"/>
                  <a:ea typeface="Meiryo UI" panose="020B0604030504040204" pitchFamily="50" charset="-128"/>
                  <a:cs typeface="Meiryo UI" pitchFamily="50" charset="-128"/>
                </a:rPr>
                <a:t>　受注した注文に対して確認や納期調整を</a:t>
              </a:r>
            </a:p>
            <a:p>
              <a:pPr eaLnBrk="1" hangingPunct="1"/>
              <a:r>
                <a:rPr lang="ja-JP" altLang="en-US" sz="1600" dirty="0">
                  <a:solidFill>
                    <a:srgbClr val="000000"/>
                  </a:solidFill>
                  <a:latin typeface="Meiryo UI" panose="020B0604030504040204" pitchFamily="50" charset="-128"/>
                  <a:ea typeface="Meiryo UI" panose="020B0604030504040204" pitchFamily="50" charset="-128"/>
                  <a:cs typeface="Meiryo UI" pitchFamily="50" charset="-128"/>
                </a:rPr>
                <a:t>　簡単に入力できます。</a:t>
              </a:r>
            </a:p>
          </p:txBody>
        </p:sp>
        <p:grpSp>
          <p:nvGrpSpPr>
            <p:cNvPr id="9" name="グループ化 57">
              <a:extLst>
                <a:ext uri="{FF2B5EF4-FFF2-40B4-BE49-F238E27FC236}">
                  <a16:creationId xmlns:a16="http://schemas.microsoft.com/office/drawing/2014/main" id="{120A1495-40E0-47C4-A6FC-718F0D44A1BB}"/>
                </a:ext>
              </a:extLst>
            </p:cNvPr>
            <p:cNvGrpSpPr/>
            <p:nvPr/>
          </p:nvGrpSpPr>
          <p:grpSpPr>
            <a:xfrm>
              <a:off x="307898" y="3327614"/>
              <a:ext cx="4239101" cy="2981706"/>
              <a:chOff x="307898" y="3210746"/>
              <a:chExt cx="4239101" cy="2981706"/>
            </a:xfrm>
          </p:grpSpPr>
          <p:grpSp>
            <p:nvGrpSpPr>
              <p:cNvPr id="10" name="グループ化 56">
                <a:extLst>
                  <a:ext uri="{FF2B5EF4-FFF2-40B4-BE49-F238E27FC236}">
                    <a16:creationId xmlns:a16="http://schemas.microsoft.com/office/drawing/2014/main" id="{0CA3B06E-7444-4A63-88CF-38F661C7D6E7}"/>
                  </a:ext>
                </a:extLst>
              </p:cNvPr>
              <p:cNvGrpSpPr/>
              <p:nvPr/>
            </p:nvGrpSpPr>
            <p:grpSpPr>
              <a:xfrm>
                <a:off x="307898" y="3210746"/>
                <a:ext cx="4239101" cy="2981706"/>
                <a:chOff x="307898" y="3210746"/>
                <a:chExt cx="4239101" cy="2981706"/>
              </a:xfrm>
            </p:grpSpPr>
            <p:pic>
              <p:nvPicPr>
                <p:cNvPr id="19" name="図 18">
                  <a:extLst>
                    <a:ext uri="{FF2B5EF4-FFF2-40B4-BE49-F238E27FC236}">
                      <a16:creationId xmlns:a16="http://schemas.microsoft.com/office/drawing/2014/main" id="{01A06814-049E-4D37-BB67-208CE6D89129}"/>
                    </a:ext>
                  </a:extLst>
                </p:cNvPr>
                <p:cNvPicPr>
                  <a:picLocks noChangeAspect="1"/>
                </p:cNvPicPr>
                <p:nvPr/>
              </p:nvPicPr>
              <p:blipFill>
                <a:blip r:embed="rId3" cstate="print"/>
                <a:srcRect/>
                <a:stretch>
                  <a:fillRect/>
                </a:stretch>
              </p:blipFill>
              <p:spPr bwMode="auto">
                <a:xfrm>
                  <a:off x="307898" y="3210746"/>
                  <a:ext cx="4239101" cy="2981706"/>
                </a:xfrm>
                <a:prstGeom prst="rect">
                  <a:avLst/>
                </a:prstGeom>
                <a:noFill/>
                <a:ln w="9525">
                  <a:noFill/>
                  <a:miter lim="800000"/>
                  <a:headEnd/>
                  <a:tailEnd/>
                </a:ln>
              </p:spPr>
            </p:pic>
            <p:sp>
              <p:nvSpPr>
                <p:cNvPr id="20" name="Rectangle 8">
                  <a:extLst>
                    <a:ext uri="{FF2B5EF4-FFF2-40B4-BE49-F238E27FC236}">
                      <a16:creationId xmlns:a16="http://schemas.microsoft.com/office/drawing/2014/main" id="{9CF3792E-C8AC-4BFC-A9B0-83B9B34F7DC1}"/>
                    </a:ext>
                  </a:extLst>
                </p:cNvPr>
                <p:cNvSpPr>
                  <a:spLocks noChangeArrowheads="1"/>
                </p:cNvSpPr>
                <p:nvPr/>
              </p:nvSpPr>
              <p:spPr bwMode="auto">
                <a:xfrm>
                  <a:off x="3700089" y="3957428"/>
                  <a:ext cx="623488" cy="1911925"/>
                </a:xfrm>
                <a:prstGeom prst="rect">
                  <a:avLst/>
                </a:prstGeom>
                <a:noFill/>
                <a:ln w="25400">
                  <a:solidFill>
                    <a:srgbClr val="FF0000"/>
                  </a:solidFill>
                  <a:miter lim="800000"/>
                  <a:headEnd/>
                  <a:tailEnd/>
                </a:ln>
              </p:spPr>
              <p:txBody>
                <a:bodyPr wrap="none" anchor="ctr"/>
                <a:lstStyle/>
                <a:p>
                  <a:pPr eaLnBrk="1" hangingPunct="1"/>
                  <a:endParaRPr lang="ja-JP" altLang="ja-JP"/>
                </a:p>
              </p:txBody>
            </p:sp>
          </p:grpSp>
          <p:grpSp>
            <p:nvGrpSpPr>
              <p:cNvPr id="11" name="Group 9">
                <a:extLst>
                  <a:ext uri="{FF2B5EF4-FFF2-40B4-BE49-F238E27FC236}">
                    <a16:creationId xmlns:a16="http://schemas.microsoft.com/office/drawing/2014/main" id="{82F5CE68-D5E6-4861-B8AC-ED54FE9C22D6}"/>
                  </a:ext>
                </a:extLst>
              </p:cNvPr>
              <p:cNvGrpSpPr>
                <a:grpSpLocks noChangeAspect="1"/>
              </p:cNvGrpSpPr>
              <p:nvPr/>
            </p:nvGrpSpPr>
            <p:grpSpPr bwMode="auto">
              <a:xfrm>
                <a:off x="3347864" y="4797152"/>
                <a:ext cx="388829" cy="465268"/>
                <a:chOff x="1247" y="2139"/>
                <a:chExt cx="245" cy="293"/>
              </a:xfrm>
            </p:grpSpPr>
            <p:sp>
              <p:nvSpPr>
                <p:cNvPr id="12" name="AutoShape 10">
                  <a:extLst>
                    <a:ext uri="{FF2B5EF4-FFF2-40B4-BE49-F238E27FC236}">
                      <a16:creationId xmlns:a16="http://schemas.microsoft.com/office/drawing/2014/main" id="{1D92725F-06A6-4944-AAEC-9ADB6C08ACA2}"/>
                    </a:ext>
                  </a:extLst>
                </p:cNvPr>
                <p:cNvSpPr>
                  <a:spLocks noChangeAspect="1" noChangeArrowheads="1" noTextEdit="1"/>
                </p:cNvSpPr>
                <p:nvPr/>
              </p:nvSpPr>
              <p:spPr bwMode="auto">
                <a:xfrm>
                  <a:off x="1247" y="2139"/>
                  <a:ext cx="245" cy="293"/>
                </a:xfrm>
                <a:prstGeom prst="rect">
                  <a:avLst/>
                </a:prstGeom>
                <a:noFill/>
                <a:ln w="9525">
                  <a:noFill/>
                  <a:miter lim="800000"/>
                  <a:headEnd/>
                  <a:tailEnd/>
                </a:ln>
              </p:spPr>
              <p:txBody>
                <a:bodyPr/>
                <a:lstStyle/>
                <a:p>
                  <a:endParaRPr lang="ja-JP" altLang="en-US"/>
                </a:p>
              </p:txBody>
            </p:sp>
            <p:sp>
              <p:nvSpPr>
                <p:cNvPr id="13" name="Freeform 11">
                  <a:extLst>
                    <a:ext uri="{FF2B5EF4-FFF2-40B4-BE49-F238E27FC236}">
                      <a16:creationId xmlns:a16="http://schemas.microsoft.com/office/drawing/2014/main" id="{561767A4-A0FC-4452-A9C0-D4FFAB2D3514}"/>
                    </a:ext>
                  </a:extLst>
                </p:cNvPr>
                <p:cNvSpPr>
                  <a:spLocks/>
                </p:cNvSpPr>
                <p:nvPr/>
              </p:nvSpPr>
              <p:spPr bwMode="auto">
                <a:xfrm>
                  <a:off x="1286" y="2143"/>
                  <a:ext cx="203" cy="245"/>
                </a:xfrm>
                <a:custGeom>
                  <a:avLst/>
                  <a:gdLst>
                    <a:gd name="T0" fmla="*/ 0 w 1423"/>
                    <a:gd name="T1" fmla="*/ 0 h 1717"/>
                    <a:gd name="T2" fmla="*/ 0 w 1423"/>
                    <a:gd name="T3" fmla="*/ 0 h 1717"/>
                    <a:gd name="T4" fmla="*/ 0 w 1423"/>
                    <a:gd name="T5" fmla="*/ 0 h 1717"/>
                    <a:gd name="T6" fmla="*/ 0 w 1423"/>
                    <a:gd name="T7" fmla="*/ 0 h 1717"/>
                    <a:gd name="T8" fmla="*/ 0 w 1423"/>
                    <a:gd name="T9" fmla="*/ 0 h 1717"/>
                    <a:gd name="T10" fmla="*/ 0 w 1423"/>
                    <a:gd name="T11" fmla="*/ 0 h 1717"/>
                    <a:gd name="T12" fmla="*/ 0 w 1423"/>
                    <a:gd name="T13" fmla="*/ 0 h 1717"/>
                    <a:gd name="T14" fmla="*/ 0 w 1423"/>
                    <a:gd name="T15" fmla="*/ 0 h 1717"/>
                    <a:gd name="T16" fmla="*/ 0 w 1423"/>
                    <a:gd name="T17" fmla="*/ 0 h 1717"/>
                    <a:gd name="T18" fmla="*/ 0 w 1423"/>
                    <a:gd name="T19" fmla="*/ 0 h 1717"/>
                    <a:gd name="T20" fmla="*/ 0 w 1423"/>
                    <a:gd name="T21" fmla="*/ 0 h 1717"/>
                    <a:gd name="T22" fmla="*/ 0 w 1423"/>
                    <a:gd name="T23" fmla="*/ 0 h 1717"/>
                    <a:gd name="T24" fmla="*/ 0 w 1423"/>
                    <a:gd name="T25" fmla="*/ 0 h 1717"/>
                    <a:gd name="T26" fmla="*/ 0 w 1423"/>
                    <a:gd name="T27" fmla="*/ 0 h 1717"/>
                    <a:gd name="T28" fmla="*/ 0 w 1423"/>
                    <a:gd name="T29" fmla="*/ 0 h 1717"/>
                    <a:gd name="T30" fmla="*/ 0 w 1423"/>
                    <a:gd name="T31" fmla="*/ 0 h 1717"/>
                    <a:gd name="T32" fmla="*/ 0 w 1423"/>
                    <a:gd name="T33" fmla="*/ 0 h 1717"/>
                    <a:gd name="T34" fmla="*/ 0 w 1423"/>
                    <a:gd name="T35" fmla="*/ 0 h 1717"/>
                    <a:gd name="T36" fmla="*/ 0 w 1423"/>
                    <a:gd name="T37" fmla="*/ 0 h 1717"/>
                    <a:gd name="T38" fmla="*/ 0 w 1423"/>
                    <a:gd name="T39" fmla="*/ 0 h 1717"/>
                    <a:gd name="T40" fmla="*/ 0 w 1423"/>
                    <a:gd name="T41" fmla="*/ 0 h 1717"/>
                    <a:gd name="T42" fmla="*/ 0 w 1423"/>
                    <a:gd name="T43" fmla="*/ 0 h 1717"/>
                    <a:gd name="T44" fmla="*/ 0 w 1423"/>
                    <a:gd name="T45" fmla="*/ 0 h 1717"/>
                    <a:gd name="T46" fmla="*/ 0 w 1423"/>
                    <a:gd name="T47" fmla="*/ 0 h 1717"/>
                    <a:gd name="T48" fmla="*/ 0 w 1423"/>
                    <a:gd name="T49" fmla="*/ 0 h 1717"/>
                    <a:gd name="T50" fmla="*/ 0 w 1423"/>
                    <a:gd name="T51" fmla="*/ 0 h 1717"/>
                    <a:gd name="T52" fmla="*/ 0 w 1423"/>
                    <a:gd name="T53" fmla="*/ 0 h 1717"/>
                    <a:gd name="T54" fmla="*/ 0 w 1423"/>
                    <a:gd name="T55" fmla="*/ 0 h 1717"/>
                    <a:gd name="T56" fmla="*/ 0 w 1423"/>
                    <a:gd name="T57" fmla="*/ 0 h 1717"/>
                    <a:gd name="T58" fmla="*/ 0 w 1423"/>
                    <a:gd name="T59" fmla="*/ 0 h 1717"/>
                    <a:gd name="T60" fmla="*/ 0 w 1423"/>
                    <a:gd name="T61" fmla="*/ 0 h 1717"/>
                    <a:gd name="T62" fmla="*/ 0 w 1423"/>
                    <a:gd name="T63" fmla="*/ 0 h 1717"/>
                    <a:gd name="T64" fmla="*/ 0 w 1423"/>
                    <a:gd name="T65" fmla="*/ 0 h 1717"/>
                    <a:gd name="T66" fmla="*/ 0 w 1423"/>
                    <a:gd name="T67" fmla="*/ 0 h 1717"/>
                    <a:gd name="T68" fmla="*/ 0 w 1423"/>
                    <a:gd name="T69" fmla="*/ 0 h 1717"/>
                    <a:gd name="T70" fmla="*/ 0 w 1423"/>
                    <a:gd name="T71" fmla="*/ 0 h 1717"/>
                    <a:gd name="T72" fmla="*/ 0 w 1423"/>
                    <a:gd name="T73" fmla="*/ 0 h 1717"/>
                    <a:gd name="T74" fmla="*/ 0 w 1423"/>
                    <a:gd name="T75" fmla="*/ 0 h 1717"/>
                    <a:gd name="T76" fmla="*/ 0 w 1423"/>
                    <a:gd name="T77" fmla="*/ 0 h 1717"/>
                    <a:gd name="T78" fmla="*/ 0 w 1423"/>
                    <a:gd name="T79" fmla="*/ 0 h 1717"/>
                    <a:gd name="T80" fmla="*/ 0 w 1423"/>
                    <a:gd name="T81" fmla="*/ 0 h 1717"/>
                    <a:gd name="T82" fmla="*/ 0 w 1423"/>
                    <a:gd name="T83" fmla="*/ 0 h 1717"/>
                    <a:gd name="T84" fmla="*/ 0 w 1423"/>
                    <a:gd name="T85" fmla="*/ 0 h 1717"/>
                    <a:gd name="T86" fmla="*/ 0 w 1423"/>
                    <a:gd name="T87" fmla="*/ 0 h 17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1717"/>
                    <a:gd name="T134" fmla="*/ 1423 w 1423"/>
                    <a:gd name="T135" fmla="*/ 1717 h 17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1717">
                      <a:moveTo>
                        <a:pt x="515" y="1717"/>
                      </a:moveTo>
                      <a:lnTo>
                        <a:pt x="537" y="1712"/>
                      </a:lnTo>
                      <a:lnTo>
                        <a:pt x="561" y="1705"/>
                      </a:lnTo>
                      <a:lnTo>
                        <a:pt x="588" y="1698"/>
                      </a:lnTo>
                      <a:lnTo>
                        <a:pt x="615" y="1688"/>
                      </a:lnTo>
                      <a:lnTo>
                        <a:pt x="645" y="1678"/>
                      </a:lnTo>
                      <a:lnTo>
                        <a:pt x="677" y="1665"/>
                      </a:lnTo>
                      <a:lnTo>
                        <a:pt x="709" y="1649"/>
                      </a:lnTo>
                      <a:lnTo>
                        <a:pt x="743" y="1633"/>
                      </a:lnTo>
                      <a:lnTo>
                        <a:pt x="778" y="1614"/>
                      </a:lnTo>
                      <a:lnTo>
                        <a:pt x="813" y="1593"/>
                      </a:lnTo>
                      <a:lnTo>
                        <a:pt x="848" y="1568"/>
                      </a:lnTo>
                      <a:lnTo>
                        <a:pt x="885" y="1541"/>
                      </a:lnTo>
                      <a:lnTo>
                        <a:pt x="920" y="1512"/>
                      </a:lnTo>
                      <a:lnTo>
                        <a:pt x="956" y="1479"/>
                      </a:lnTo>
                      <a:lnTo>
                        <a:pt x="990" y="1444"/>
                      </a:lnTo>
                      <a:lnTo>
                        <a:pt x="1025" y="1404"/>
                      </a:lnTo>
                      <a:lnTo>
                        <a:pt x="1041" y="1408"/>
                      </a:lnTo>
                      <a:lnTo>
                        <a:pt x="1057" y="1412"/>
                      </a:lnTo>
                      <a:lnTo>
                        <a:pt x="1074" y="1412"/>
                      </a:lnTo>
                      <a:lnTo>
                        <a:pt x="1090" y="1410"/>
                      </a:lnTo>
                      <a:lnTo>
                        <a:pt x="1106" y="1405"/>
                      </a:lnTo>
                      <a:lnTo>
                        <a:pt x="1121" y="1399"/>
                      </a:lnTo>
                      <a:lnTo>
                        <a:pt x="1136" y="1391"/>
                      </a:lnTo>
                      <a:lnTo>
                        <a:pt x="1150" y="1381"/>
                      </a:lnTo>
                      <a:lnTo>
                        <a:pt x="1348" y="1217"/>
                      </a:lnTo>
                      <a:lnTo>
                        <a:pt x="1366" y="1198"/>
                      </a:lnTo>
                      <a:lnTo>
                        <a:pt x="1380" y="1177"/>
                      </a:lnTo>
                      <a:lnTo>
                        <a:pt x="1389" y="1153"/>
                      </a:lnTo>
                      <a:lnTo>
                        <a:pt x="1393" y="1128"/>
                      </a:lnTo>
                      <a:lnTo>
                        <a:pt x="1393" y="1104"/>
                      </a:lnTo>
                      <a:lnTo>
                        <a:pt x="1388" y="1079"/>
                      </a:lnTo>
                      <a:lnTo>
                        <a:pt x="1378" y="1055"/>
                      </a:lnTo>
                      <a:lnTo>
                        <a:pt x="1364" y="1034"/>
                      </a:lnTo>
                      <a:lnTo>
                        <a:pt x="1355" y="1024"/>
                      </a:lnTo>
                      <a:lnTo>
                        <a:pt x="1345" y="1015"/>
                      </a:lnTo>
                      <a:lnTo>
                        <a:pt x="1333" y="1008"/>
                      </a:lnTo>
                      <a:lnTo>
                        <a:pt x="1322" y="1002"/>
                      </a:lnTo>
                      <a:lnTo>
                        <a:pt x="1310" y="996"/>
                      </a:lnTo>
                      <a:lnTo>
                        <a:pt x="1298" y="992"/>
                      </a:lnTo>
                      <a:lnTo>
                        <a:pt x="1286" y="989"/>
                      </a:lnTo>
                      <a:lnTo>
                        <a:pt x="1273" y="988"/>
                      </a:lnTo>
                      <a:lnTo>
                        <a:pt x="1280" y="969"/>
                      </a:lnTo>
                      <a:lnTo>
                        <a:pt x="1285" y="950"/>
                      </a:lnTo>
                      <a:lnTo>
                        <a:pt x="1287" y="930"/>
                      </a:lnTo>
                      <a:lnTo>
                        <a:pt x="1286" y="909"/>
                      </a:lnTo>
                      <a:lnTo>
                        <a:pt x="1282" y="889"/>
                      </a:lnTo>
                      <a:lnTo>
                        <a:pt x="1275" y="870"/>
                      </a:lnTo>
                      <a:lnTo>
                        <a:pt x="1264" y="851"/>
                      </a:lnTo>
                      <a:lnTo>
                        <a:pt x="1252" y="833"/>
                      </a:lnTo>
                      <a:lnTo>
                        <a:pt x="1240" y="820"/>
                      </a:lnTo>
                      <a:lnTo>
                        <a:pt x="1226" y="808"/>
                      </a:lnTo>
                      <a:lnTo>
                        <a:pt x="1212" y="799"/>
                      </a:lnTo>
                      <a:lnTo>
                        <a:pt x="1195" y="792"/>
                      </a:lnTo>
                      <a:lnTo>
                        <a:pt x="1179" y="786"/>
                      </a:lnTo>
                      <a:lnTo>
                        <a:pt x="1163" y="783"/>
                      </a:lnTo>
                      <a:lnTo>
                        <a:pt x="1146" y="781"/>
                      </a:lnTo>
                      <a:lnTo>
                        <a:pt x="1128" y="782"/>
                      </a:lnTo>
                      <a:lnTo>
                        <a:pt x="1133" y="764"/>
                      </a:lnTo>
                      <a:lnTo>
                        <a:pt x="1136" y="745"/>
                      </a:lnTo>
                      <a:lnTo>
                        <a:pt x="1136" y="727"/>
                      </a:lnTo>
                      <a:lnTo>
                        <a:pt x="1133" y="708"/>
                      </a:lnTo>
                      <a:lnTo>
                        <a:pt x="1128" y="690"/>
                      </a:lnTo>
                      <a:lnTo>
                        <a:pt x="1122" y="673"/>
                      </a:lnTo>
                      <a:lnTo>
                        <a:pt x="1113" y="656"/>
                      </a:lnTo>
                      <a:lnTo>
                        <a:pt x="1101" y="640"/>
                      </a:lnTo>
                      <a:lnTo>
                        <a:pt x="1090" y="628"/>
                      </a:lnTo>
                      <a:lnTo>
                        <a:pt x="1078" y="618"/>
                      </a:lnTo>
                      <a:lnTo>
                        <a:pt x="1064" y="609"/>
                      </a:lnTo>
                      <a:lnTo>
                        <a:pt x="1050" y="601"/>
                      </a:lnTo>
                      <a:lnTo>
                        <a:pt x="1035" y="595"/>
                      </a:lnTo>
                      <a:lnTo>
                        <a:pt x="1020" y="591"/>
                      </a:lnTo>
                      <a:lnTo>
                        <a:pt x="1005" y="587"/>
                      </a:lnTo>
                      <a:lnTo>
                        <a:pt x="988" y="586"/>
                      </a:lnTo>
                      <a:lnTo>
                        <a:pt x="1343" y="291"/>
                      </a:lnTo>
                      <a:lnTo>
                        <a:pt x="1375" y="259"/>
                      </a:lnTo>
                      <a:lnTo>
                        <a:pt x="1399" y="227"/>
                      </a:lnTo>
                      <a:lnTo>
                        <a:pt x="1415" y="194"/>
                      </a:lnTo>
                      <a:lnTo>
                        <a:pt x="1422" y="162"/>
                      </a:lnTo>
                      <a:lnTo>
                        <a:pt x="1423" y="131"/>
                      </a:lnTo>
                      <a:lnTo>
                        <a:pt x="1417" y="103"/>
                      </a:lnTo>
                      <a:lnTo>
                        <a:pt x="1406" y="76"/>
                      </a:lnTo>
                      <a:lnTo>
                        <a:pt x="1390" y="53"/>
                      </a:lnTo>
                      <a:lnTo>
                        <a:pt x="1380" y="42"/>
                      </a:lnTo>
                      <a:lnTo>
                        <a:pt x="1369" y="32"/>
                      </a:lnTo>
                      <a:lnTo>
                        <a:pt x="1356" y="24"/>
                      </a:lnTo>
                      <a:lnTo>
                        <a:pt x="1343" y="16"/>
                      </a:lnTo>
                      <a:lnTo>
                        <a:pt x="1327" y="9"/>
                      </a:lnTo>
                      <a:lnTo>
                        <a:pt x="1312" y="5"/>
                      </a:lnTo>
                      <a:lnTo>
                        <a:pt x="1296" y="2"/>
                      </a:lnTo>
                      <a:lnTo>
                        <a:pt x="1280" y="0"/>
                      </a:lnTo>
                      <a:lnTo>
                        <a:pt x="1262" y="0"/>
                      </a:lnTo>
                      <a:lnTo>
                        <a:pt x="1244" y="2"/>
                      </a:lnTo>
                      <a:lnTo>
                        <a:pt x="1226" y="6"/>
                      </a:lnTo>
                      <a:lnTo>
                        <a:pt x="1207" y="12"/>
                      </a:lnTo>
                      <a:lnTo>
                        <a:pt x="1188" y="21"/>
                      </a:lnTo>
                      <a:lnTo>
                        <a:pt x="1169" y="31"/>
                      </a:lnTo>
                      <a:lnTo>
                        <a:pt x="1150" y="43"/>
                      </a:lnTo>
                      <a:lnTo>
                        <a:pt x="1130" y="58"/>
                      </a:lnTo>
                      <a:lnTo>
                        <a:pt x="479" y="603"/>
                      </a:lnTo>
                      <a:lnTo>
                        <a:pt x="459" y="603"/>
                      </a:lnTo>
                      <a:lnTo>
                        <a:pt x="439" y="603"/>
                      </a:lnTo>
                      <a:lnTo>
                        <a:pt x="420" y="603"/>
                      </a:lnTo>
                      <a:lnTo>
                        <a:pt x="402" y="603"/>
                      </a:lnTo>
                      <a:lnTo>
                        <a:pt x="384" y="604"/>
                      </a:lnTo>
                      <a:lnTo>
                        <a:pt x="366" y="604"/>
                      </a:lnTo>
                      <a:lnTo>
                        <a:pt x="350" y="605"/>
                      </a:lnTo>
                      <a:lnTo>
                        <a:pt x="335" y="606"/>
                      </a:lnTo>
                      <a:lnTo>
                        <a:pt x="321" y="608"/>
                      </a:lnTo>
                      <a:lnTo>
                        <a:pt x="308" y="609"/>
                      </a:lnTo>
                      <a:lnTo>
                        <a:pt x="296" y="611"/>
                      </a:lnTo>
                      <a:lnTo>
                        <a:pt x="285" y="613"/>
                      </a:lnTo>
                      <a:lnTo>
                        <a:pt x="276" y="615"/>
                      </a:lnTo>
                      <a:lnTo>
                        <a:pt x="269" y="618"/>
                      </a:lnTo>
                      <a:lnTo>
                        <a:pt x="263" y="621"/>
                      </a:lnTo>
                      <a:lnTo>
                        <a:pt x="258" y="624"/>
                      </a:lnTo>
                      <a:lnTo>
                        <a:pt x="243" y="639"/>
                      </a:lnTo>
                      <a:lnTo>
                        <a:pt x="225" y="659"/>
                      </a:lnTo>
                      <a:lnTo>
                        <a:pt x="208" y="684"/>
                      </a:lnTo>
                      <a:lnTo>
                        <a:pt x="190" y="713"/>
                      </a:lnTo>
                      <a:lnTo>
                        <a:pt x="171" y="744"/>
                      </a:lnTo>
                      <a:lnTo>
                        <a:pt x="152" y="779"/>
                      </a:lnTo>
                      <a:lnTo>
                        <a:pt x="134" y="814"/>
                      </a:lnTo>
                      <a:lnTo>
                        <a:pt x="115" y="851"/>
                      </a:lnTo>
                      <a:lnTo>
                        <a:pt x="96" y="888"/>
                      </a:lnTo>
                      <a:lnTo>
                        <a:pt x="79" y="926"/>
                      </a:lnTo>
                      <a:lnTo>
                        <a:pt x="62" y="961"/>
                      </a:lnTo>
                      <a:lnTo>
                        <a:pt x="47" y="995"/>
                      </a:lnTo>
                      <a:lnTo>
                        <a:pt x="32" y="1028"/>
                      </a:lnTo>
                      <a:lnTo>
                        <a:pt x="19" y="1056"/>
                      </a:lnTo>
                      <a:lnTo>
                        <a:pt x="9" y="1082"/>
                      </a:lnTo>
                      <a:lnTo>
                        <a:pt x="0" y="1103"/>
                      </a:lnTo>
                      <a:lnTo>
                        <a:pt x="515" y="1717"/>
                      </a:lnTo>
                      <a:close/>
                    </a:path>
                  </a:pathLst>
                </a:custGeom>
                <a:solidFill>
                  <a:srgbClr val="FFFFFF"/>
                </a:solidFill>
                <a:ln w="9525">
                  <a:noFill/>
                  <a:round/>
                  <a:headEnd/>
                  <a:tailEnd/>
                </a:ln>
              </p:spPr>
              <p:txBody>
                <a:bodyPr/>
                <a:lstStyle/>
                <a:p>
                  <a:endParaRPr lang="ja-JP" altLang="en-US"/>
                </a:p>
              </p:txBody>
            </p:sp>
            <p:sp>
              <p:nvSpPr>
                <p:cNvPr id="14" name="Freeform 12">
                  <a:extLst>
                    <a:ext uri="{FF2B5EF4-FFF2-40B4-BE49-F238E27FC236}">
                      <a16:creationId xmlns:a16="http://schemas.microsoft.com/office/drawing/2014/main" id="{AA5F074B-D948-414F-AE1F-C80D8AF7B7B8}"/>
                    </a:ext>
                  </a:extLst>
                </p:cNvPr>
                <p:cNvSpPr>
                  <a:spLocks/>
                </p:cNvSpPr>
                <p:nvPr/>
              </p:nvSpPr>
              <p:spPr bwMode="auto">
                <a:xfrm>
                  <a:off x="1286" y="2229"/>
                  <a:ext cx="138" cy="78"/>
                </a:xfrm>
                <a:custGeom>
                  <a:avLst/>
                  <a:gdLst>
                    <a:gd name="T0" fmla="*/ 0 w 969"/>
                    <a:gd name="T1" fmla="*/ 0 h 544"/>
                    <a:gd name="T2" fmla="*/ 0 w 969"/>
                    <a:gd name="T3" fmla="*/ 0 h 544"/>
                    <a:gd name="T4" fmla="*/ 0 w 969"/>
                    <a:gd name="T5" fmla="*/ 0 h 544"/>
                    <a:gd name="T6" fmla="*/ 0 w 969"/>
                    <a:gd name="T7" fmla="*/ 0 h 544"/>
                    <a:gd name="T8" fmla="*/ 0 w 969"/>
                    <a:gd name="T9" fmla="*/ 0 h 544"/>
                    <a:gd name="T10" fmla="*/ 0 w 969"/>
                    <a:gd name="T11" fmla="*/ 0 h 544"/>
                    <a:gd name="T12" fmla="*/ 0 w 969"/>
                    <a:gd name="T13" fmla="*/ 0 h 544"/>
                    <a:gd name="T14" fmla="*/ 0 w 969"/>
                    <a:gd name="T15" fmla="*/ 0 h 544"/>
                    <a:gd name="T16" fmla="*/ 0 w 969"/>
                    <a:gd name="T17" fmla="*/ 0 h 544"/>
                    <a:gd name="T18" fmla="*/ 0 w 969"/>
                    <a:gd name="T19" fmla="*/ 0 h 544"/>
                    <a:gd name="T20" fmla="*/ 0 w 969"/>
                    <a:gd name="T21" fmla="*/ 0 h 544"/>
                    <a:gd name="T22" fmla="*/ 0 w 969"/>
                    <a:gd name="T23" fmla="*/ 0 h 544"/>
                    <a:gd name="T24" fmla="*/ 0 w 969"/>
                    <a:gd name="T25" fmla="*/ 0 h 544"/>
                    <a:gd name="T26" fmla="*/ 0 w 969"/>
                    <a:gd name="T27" fmla="*/ 0 h 544"/>
                    <a:gd name="T28" fmla="*/ 0 w 969"/>
                    <a:gd name="T29" fmla="*/ 0 h 544"/>
                    <a:gd name="T30" fmla="*/ 0 w 969"/>
                    <a:gd name="T31" fmla="*/ 0 h 544"/>
                    <a:gd name="T32" fmla="*/ 0 w 969"/>
                    <a:gd name="T33" fmla="*/ 0 h 544"/>
                    <a:gd name="T34" fmla="*/ 0 w 969"/>
                    <a:gd name="T35" fmla="*/ 0 h 544"/>
                    <a:gd name="T36" fmla="*/ 0 w 969"/>
                    <a:gd name="T37" fmla="*/ 0 h 544"/>
                    <a:gd name="T38" fmla="*/ 0 w 969"/>
                    <a:gd name="T39" fmla="*/ 0 h 544"/>
                    <a:gd name="T40" fmla="*/ 0 w 969"/>
                    <a:gd name="T41" fmla="*/ 0 h 544"/>
                    <a:gd name="T42" fmla="*/ 0 w 969"/>
                    <a:gd name="T43" fmla="*/ 0 h 544"/>
                    <a:gd name="T44" fmla="*/ 0 w 969"/>
                    <a:gd name="T45" fmla="*/ 0 h 544"/>
                    <a:gd name="T46" fmla="*/ 0 w 969"/>
                    <a:gd name="T47" fmla="*/ 0 h 544"/>
                    <a:gd name="T48" fmla="*/ 0 w 969"/>
                    <a:gd name="T49" fmla="*/ 0 h 544"/>
                    <a:gd name="T50" fmla="*/ 0 w 969"/>
                    <a:gd name="T51" fmla="*/ 0 h 544"/>
                    <a:gd name="T52" fmla="*/ 0 w 969"/>
                    <a:gd name="T53" fmla="*/ 0 h 544"/>
                    <a:gd name="T54" fmla="*/ 0 w 969"/>
                    <a:gd name="T55" fmla="*/ 0 h 544"/>
                    <a:gd name="T56" fmla="*/ 0 w 969"/>
                    <a:gd name="T57" fmla="*/ 0 h 544"/>
                    <a:gd name="T58" fmla="*/ 0 w 969"/>
                    <a:gd name="T59" fmla="*/ 0 h 544"/>
                    <a:gd name="T60" fmla="*/ 0 w 969"/>
                    <a:gd name="T61" fmla="*/ 0 h 544"/>
                    <a:gd name="T62" fmla="*/ 0 w 969"/>
                    <a:gd name="T63" fmla="*/ 0 h 544"/>
                    <a:gd name="T64" fmla="*/ 0 w 969"/>
                    <a:gd name="T65" fmla="*/ 0 h 544"/>
                    <a:gd name="T66" fmla="*/ 0 w 969"/>
                    <a:gd name="T67" fmla="*/ 0 h 544"/>
                    <a:gd name="T68" fmla="*/ 0 w 969"/>
                    <a:gd name="T69" fmla="*/ 0 h 544"/>
                    <a:gd name="T70" fmla="*/ 0 w 969"/>
                    <a:gd name="T71" fmla="*/ 0 h 544"/>
                    <a:gd name="T72" fmla="*/ 0 w 969"/>
                    <a:gd name="T73" fmla="*/ 0 h 544"/>
                    <a:gd name="T74" fmla="*/ 0 w 969"/>
                    <a:gd name="T75" fmla="*/ 0 h 544"/>
                    <a:gd name="T76" fmla="*/ 0 w 969"/>
                    <a:gd name="T77" fmla="*/ 0 h 544"/>
                    <a:gd name="T78" fmla="*/ 0 w 969"/>
                    <a:gd name="T79" fmla="*/ 0 h 544"/>
                    <a:gd name="T80" fmla="*/ 0 w 969"/>
                    <a:gd name="T81" fmla="*/ 0 h 544"/>
                    <a:gd name="T82" fmla="*/ 0 w 969"/>
                    <a:gd name="T83" fmla="*/ 0 h 544"/>
                    <a:gd name="T84" fmla="*/ 0 w 969"/>
                    <a:gd name="T85" fmla="*/ 0 h 544"/>
                    <a:gd name="T86" fmla="*/ 0 w 969"/>
                    <a:gd name="T87" fmla="*/ 0 h 544"/>
                    <a:gd name="T88" fmla="*/ 0 w 969"/>
                    <a:gd name="T89" fmla="*/ 0 h 544"/>
                    <a:gd name="T90" fmla="*/ 0 w 969"/>
                    <a:gd name="T91" fmla="*/ 0 h 544"/>
                    <a:gd name="T92" fmla="*/ 0 w 969"/>
                    <a:gd name="T93" fmla="*/ 0 h 5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9"/>
                    <a:gd name="T142" fmla="*/ 0 h 544"/>
                    <a:gd name="T143" fmla="*/ 969 w 969"/>
                    <a:gd name="T144" fmla="*/ 544 h 5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9" h="544">
                      <a:moveTo>
                        <a:pt x="36" y="544"/>
                      </a:moveTo>
                      <a:lnTo>
                        <a:pt x="46" y="522"/>
                      </a:lnTo>
                      <a:lnTo>
                        <a:pt x="57" y="496"/>
                      </a:lnTo>
                      <a:lnTo>
                        <a:pt x="70" y="466"/>
                      </a:lnTo>
                      <a:lnTo>
                        <a:pt x="84" y="433"/>
                      </a:lnTo>
                      <a:lnTo>
                        <a:pt x="100" y="398"/>
                      </a:lnTo>
                      <a:lnTo>
                        <a:pt x="117" y="360"/>
                      </a:lnTo>
                      <a:lnTo>
                        <a:pt x="135" y="323"/>
                      </a:lnTo>
                      <a:lnTo>
                        <a:pt x="153" y="284"/>
                      </a:lnTo>
                      <a:lnTo>
                        <a:pt x="172" y="247"/>
                      </a:lnTo>
                      <a:lnTo>
                        <a:pt x="191" y="210"/>
                      </a:lnTo>
                      <a:lnTo>
                        <a:pt x="210" y="176"/>
                      </a:lnTo>
                      <a:lnTo>
                        <a:pt x="227" y="144"/>
                      </a:lnTo>
                      <a:lnTo>
                        <a:pt x="246" y="116"/>
                      </a:lnTo>
                      <a:lnTo>
                        <a:pt x="262" y="92"/>
                      </a:lnTo>
                      <a:lnTo>
                        <a:pt x="277" y="73"/>
                      </a:lnTo>
                      <a:lnTo>
                        <a:pt x="290" y="59"/>
                      </a:lnTo>
                      <a:lnTo>
                        <a:pt x="289" y="59"/>
                      </a:lnTo>
                      <a:lnTo>
                        <a:pt x="288" y="60"/>
                      </a:lnTo>
                      <a:lnTo>
                        <a:pt x="301" y="56"/>
                      </a:lnTo>
                      <a:lnTo>
                        <a:pt x="325" y="53"/>
                      </a:lnTo>
                      <a:lnTo>
                        <a:pt x="355" y="51"/>
                      </a:lnTo>
                      <a:lnTo>
                        <a:pt x="392" y="49"/>
                      </a:lnTo>
                      <a:lnTo>
                        <a:pt x="434" y="49"/>
                      </a:lnTo>
                      <a:lnTo>
                        <a:pt x="481" y="49"/>
                      </a:lnTo>
                      <a:lnTo>
                        <a:pt x="530" y="50"/>
                      </a:lnTo>
                      <a:lnTo>
                        <a:pt x="580" y="52"/>
                      </a:lnTo>
                      <a:lnTo>
                        <a:pt x="631" y="54"/>
                      </a:lnTo>
                      <a:lnTo>
                        <a:pt x="681" y="56"/>
                      </a:lnTo>
                      <a:lnTo>
                        <a:pt x="728" y="59"/>
                      </a:lnTo>
                      <a:lnTo>
                        <a:pt x="771" y="62"/>
                      </a:lnTo>
                      <a:lnTo>
                        <a:pt x="810" y="65"/>
                      </a:lnTo>
                      <a:lnTo>
                        <a:pt x="842" y="69"/>
                      </a:lnTo>
                      <a:lnTo>
                        <a:pt x="867" y="72"/>
                      </a:lnTo>
                      <a:lnTo>
                        <a:pt x="883" y="75"/>
                      </a:lnTo>
                      <a:lnTo>
                        <a:pt x="895" y="79"/>
                      </a:lnTo>
                      <a:lnTo>
                        <a:pt x="903" y="82"/>
                      </a:lnTo>
                      <a:lnTo>
                        <a:pt x="909" y="87"/>
                      </a:lnTo>
                      <a:lnTo>
                        <a:pt x="914" y="91"/>
                      </a:lnTo>
                      <a:lnTo>
                        <a:pt x="916" y="95"/>
                      </a:lnTo>
                      <a:lnTo>
                        <a:pt x="917" y="98"/>
                      </a:lnTo>
                      <a:lnTo>
                        <a:pt x="918" y="101"/>
                      </a:lnTo>
                      <a:lnTo>
                        <a:pt x="918" y="104"/>
                      </a:lnTo>
                      <a:lnTo>
                        <a:pt x="915" y="121"/>
                      </a:lnTo>
                      <a:lnTo>
                        <a:pt x="905" y="141"/>
                      </a:lnTo>
                      <a:lnTo>
                        <a:pt x="890" y="162"/>
                      </a:lnTo>
                      <a:lnTo>
                        <a:pt x="871" y="182"/>
                      </a:lnTo>
                      <a:lnTo>
                        <a:pt x="848" y="200"/>
                      </a:lnTo>
                      <a:lnTo>
                        <a:pt x="824" y="217"/>
                      </a:lnTo>
                      <a:lnTo>
                        <a:pt x="799" y="230"/>
                      </a:lnTo>
                      <a:lnTo>
                        <a:pt x="774" y="240"/>
                      </a:lnTo>
                      <a:lnTo>
                        <a:pt x="756" y="244"/>
                      </a:lnTo>
                      <a:lnTo>
                        <a:pt x="737" y="248"/>
                      </a:lnTo>
                      <a:lnTo>
                        <a:pt x="716" y="251"/>
                      </a:lnTo>
                      <a:lnTo>
                        <a:pt x="696" y="253"/>
                      </a:lnTo>
                      <a:lnTo>
                        <a:pt x="675" y="255"/>
                      </a:lnTo>
                      <a:lnTo>
                        <a:pt x="655" y="256"/>
                      </a:lnTo>
                      <a:lnTo>
                        <a:pt x="634" y="257"/>
                      </a:lnTo>
                      <a:lnTo>
                        <a:pt x="616" y="257"/>
                      </a:lnTo>
                      <a:lnTo>
                        <a:pt x="598" y="258"/>
                      </a:lnTo>
                      <a:lnTo>
                        <a:pt x="580" y="258"/>
                      </a:lnTo>
                      <a:lnTo>
                        <a:pt x="566" y="257"/>
                      </a:lnTo>
                      <a:lnTo>
                        <a:pt x="553" y="257"/>
                      </a:lnTo>
                      <a:lnTo>
                        <a:pt x="542" y="257"/>
                      </a:lnTo>
                      <a:lnTo>
                        <a:pt x="534" y="256"/>
                      </a:lnTo>
                      <a:lnTo>
                        <a:pt x="529" y="256"/>
                      </a:lnTo>
                      <a:lnTo>
                        <a:pt x="527" y="256"/>
                      </a:lnTo>
                      <a:lnTo>
                        <a:pt x="524" y="306"/>
                      </a:lnTo>
                      <a:lnTo>
                        <a:pt x="527" y="306"/>
                      </a:lnTo>
                      <a:lnTo>
                        <a:pt x="533" y="306"/>
                      </a:lnTo>
                      <a:lnTo>
                        <a:pt x="542" y="307"/>
                      </a:lnTo>
                      <a:lnTo>
                        <a:pt x="553" y="307"/>
                      </a:lnTo>
                      <a:lnTo>
                        <a:pt x="567" y="307"/>
                      </a:lnTo>
                      <a:lnTo>
                        <a:pt x="582" y="307"/>
                      </a:lnTo>
                      <a:lnTo>
                        <a:pt x="601" y="307"/>
                      </a:lnTo>
                      <a:lnTo>
                        <a:pt x="619" y="307"/>
                      </a:lnTo>
                      <a:lnTo>
                        <a:pt x="639" y="307"/>
                      </a:lnTo>
                      <a:lnTo>
                        <a:pt x="661" y="306"/>
                      </a:lnTo>
                      <a:lnTo>
                        <a:pt x="682" y="304"/>
                      </a:lnTo>
                      <a:lnTo>
                        <a:pt x="703" y="302"/>
                      </a:lnTo>
                      <a:lnTo>
                        <a:pt x="726" y="300"/>
                      </a:lnTo>
                      <a:lnTo>
                        <a:pt x="747" y="297"/>
                      </a:lnTo>
                      <a:lnTo>
                        <a:pt x="767" y="293"/>
                      </a:lnTo>
                      <a:lnTo>
                        <a:pt x="787" y="288"/>
                      </a:lnTo>
                      <a:lnTo>
                        <a:pt x="803" y="283"/>
                      </a:lnTo>
                      <a:lnTo>
                        <a:pt x="818" y="277"/>
                      </a:lnTo>
                      <a:lnTo>
                        <a:pt x="834" y="269"/>
                      </a:lnTo>
                      <a:lnTo>
                        <a:pt x="849" y="261"/>
                      </a:lnTo>
                      <a:lnTo>
                        <a:pt x="866" y="251"/>
                      </a:lnTo>
                      <a:lnTo>
                        <a:pt x="880" y="240"/>
                      </a:lnTo>
                      <a:lnTo>
                        <a:pt x="895" y="227"/>
                      </a:lnTo>
                      <a:lnTo>
                        <a:pt x="908" y="215"/>
                      </a:lnTo>
                      <a:lnTo>
                        <a:pt x="921" y="202"/>
                      </a:lnTo>
                      <a:lnTo>
                        <a:pt x="933" y="188"/>
                      </a:lnTo>
                      <a:lnTo>
                        <a:pt x="943" y="174"/>
                      </a:lnTo>
                      <a:lnTo>
                        <a:pt x="952" y="160"/>
                      </a:lnTo>
                      <a:lnTo>
                        <a:pt x="959" y="145"/>
                      </a:lnTo>
                      <a:lnTo>
                        <a:pt x="965" y="131"/>
                      </a:lnTo>
                      <a:lnTo>
                        <a:pt x="968" y="118"/>
                      </a:lnTo>
                      <a:lnTo>
                        <a:pt x="969" y="104"/>
                      </a:lnTo>
                      <a:lnTo>
                        <a:pt x="968" y="95"/>
                      </a:lnTo>
                      <a:lnTo>
                        <a:pt x="966" y="85"/>
                      </a:lnTo>
                      <a:lnTo>
                        <a:pt x="963" y="74"/>
                      </a:lnTo>
                      <a:lnTo>
                        <a:pt x="956" y="62"/>
                      </a:lnTo>
                      <a:lnTo>
                        <a:pt x="947" y="51"/>
                      </a:lnTo>
                      <a:lnTo>
                        <a:pt x="934" y="41"/>
                      </a:lnTo>
                      <a:lnTo>
                        <a:pt x="917" y="32"/>
                      </a:lnTo>
                      <a:lnTo>
                        <a:pt x="896" y="25"/>
                      </a:lnTo>
                      <a:lnTo>
                        <a:pt x="885" y="23"/>
                      </a:lnTo>
                      <a:lnTo>
                        <a:pt x="863" y="21"/>
                      </a:lnTo>
                      <a:lnTo>
                        <a:pt x="831" y="18"/>
                      </a:lnTo>
                      <a:lnTo>
                        <a:pt x="792" y="15"/>
                      </a:lnTo>
                      <a:lnTo>
                        <a:pt x="746" y="12"/>
                      </a:lnTo>
                      <a:lnTo>
                        <a:pt x="695" y="9"/>
                      </a:lnTo>
                      <a:lnTo>
                        <a:pt x="642" y="6"/>
                      </a:lnTo>
                      <a:lnTo>
                        <a:pt x="587" y="3"/>
                      </a:lnTo>
                      <a:lnTo>
                        <a:pt x="531" y="1"/>
                      </a:lnTo>
                      <a:lnTo>
                        <a:pt x="476" y="0"/>
                      </a:lnTo>
                      <a:lnTo>
                        <a:pt x="424" y="0"/>
                      </a:lnTo>
                      <a:lnTo>
                        <a:pt x="376" y="1"/>
                      </a:lnTo>
                      <a:lnTo>
                        <a:pt x="335" y="4"/>
                      </a:lnTo>
                      <a:lnTo>
                        <a:pt x="299" y="8"/>
                      </a:lnTo>
                      <a:lnTo>
                        <a:pt x="274" y="13"/>
                      </a:lnTo>
                      <a:lnTo>
                        <a:pt x="258" y="21"/>
                      </a:lnTo>
                      <a:lnTo>
                        <a:pt x="243" y="36"/>
                      </a:lnTo>
                      <a:lnTo>
                        <a:pt x="225" y="56"/>
                      </a:lnTo>
                      <a:lnTo>
                        <a:pt x="208" y="81"/>
                      </a:lnTo>
                      <a:lnTo>
                        <a:pt x="190" y="110"/>
                      </a:lnTo>
                      <a:lnTo>
                        <a:pt x="171" y="141"/>
                      </a:lnTo>
                      <a:lnTo>
                        <a:pt x="152" y="176"/>
                      </a:lnTo>
                      <a:lnTo>
                        <a:pt x="134" y="211"/>
                      </a:lnTo>
                      <a:lnTo>
                        <a:pt x="115" y="248"/>
                      </a:lnTo>
                      <a:lnTo>
                        <a:pt x="96" y="285"/>
                      </a:lnTo>
                      <a:lnTo>
                        <a:pt x="79" y="323"/>
                      </a:lnTo>
                      <a:lnTo>
                        <a:pt x="62" y="358"/>
                      </a:lnTo>
                      <a:lnTo>
                        <a:pt x="47" y="392"/>
                      </a:lnTo>
                      <a:lnTo>
                        <a:pt x="32" y="425"/>
                      </a:lnTo>
                      <a:lnTo>
                        <a:pt x="19" y="453"/>
                      </a:lnTo>
                      <a:lnTo>
                        <a:pt x="9" y="479"/>
                      </a:lnTo>
                      <a:lnTo>
                        <a:pt x="0" y="500"/>
                      </a:lnTo>
                      <a:lnTo>
                        <a:pt x="36" y="544"/>
                      </a:lnTo>
                      <a:close/>
                    </a:path>
                  </a:pathLst>
                </a:custGeom>
                <a:solidFill>
                  <a:srgbClr val="0000E5"/>
                </a:solidFill>
                <a:ln w="9525">
                  <a:noFill/>
                  <a:round/>
                  <a:headEnd/>
                  <a:tailEnd/>
                </a:ln>
              </p:spPr>
              <p:txBody>
                <a:bodyPr/>
                <a:lstStyle/>
                <a:p>
                  <a:endParaRPr lang="ja-JP" altLang="en-US"/>
                </a:p>
              </p:txBody>
            </p:sp>
            <p:sp>
              <p:nvSpPr>
                <p:cNvPr id="15" name="Freeform 13">
                  <a:extLst>
                    <a:ext uri="{FF2B5EF4-FFF2-40B4-BE49-F238E27FC236}">
                      <a16:creationId xmlns:a16="http://schemas.microsoft.com/office/drawing/2014/main" id="{59C54B46-39D3-49C4-AD74-28DCE8E11D64}"/>
                    </a:ext>
                  </a:extLst>
                </p:cNvPr>
                <p:cNvSpPr>
                  <a:spLocks/>
                </p:cNvSpPr>
                <p:nvPr/>
              </p:nvSpPr>
              <p:spPr bwMode="auto">
                <a:xfrm>
                  <a:off x="1354" y="2143"/>
                  <a:ext cx="135" cy="94"/>
                </a:xfrm>
                <a:custGeom>
                  <a:avLst/>
                  <a:gdLst>
                    <a:gd name="T0" fmla="*/ 0 w 944"/>
                    <a:gd name="T1" fmla="*/ 0 h 662"/>
                    <a:gd name="T2" fmla="*/ 0 w 944"/>
                    <a:gd name="T3" fmla="*/ 0 h 662"/>
                    <a:gd name="T4" fmla="*/ 0 w 944"/>
                    <a:gd name="T5" fmla="*/ 0 h 662"/>
                    <a:gd name="T6" fmla="*/ 0 w 944"/>
                    <a:gd name="T7" fmla="*/ 0 h 662"/>
                    <a:gd name="T8" fmla="*/ 0 w 944"/>
                    <a:gd name="T9" fmla="*/ 0 h 662"/>
                    <a:gd name="T10" fmla="*/ 0 w 944"/>
                    <a:gd name="T11" fmla="*/ 0 h 662"/>
                    <a:gd name="T12" fmla="*/ 0 w 944"/>
                    <a:gd name="T13" fmla="*/ 0 h 662"/>
                    <a:gd name="T14" fmla="*/ 0 w 944"/>
                    <a:gd name="T15" fmla="*/ 0 h 662"/>
                    <a:gd name="T16" fmla="*/ 0 w 944"/>
                    <a:gd name="T17" fmla="*/ 0 h 662"/>
                    <a:gd name="T18" fmla="*/ 0 w 944"/>
                    <a:gd name="T19" fmla="*/ 0 h 662"/>
                    <a:gd name="T20" fmla="*/ 0 w 944"/>
                    <a:gd name="T21" fmla="*/ 0 h 662"/>
                    <a:gd name="T22" fmla="*/ 0 w 944"/>
                    <a:gd name="T23" fmla="*/ 0 h 662"/>
                    <a:gd name="T24" fmla="*/ 0 w 944"/>
                    <a:gd name="T25" fmla="*/ 0 h 662"/>
                    <a:gd name="T26" fmla="*/ 0 w 944"/>
                    <a:gd name="T27" fmla="*/ 0 h 662"/>
                    <a:gd name="T28" fmla="*/ 0 w 944"/>
                    <a:gd name="T29" fmla="*/ 0 h 662"/>
                    <a:gd name="T30" fmla="*/ 0 w 944"/>
                    <a:gd name="T31" fmla="*/ 0 h 662"/>
                    <a:gd name="T32" fmla="*/ 0 w 944"/>
                    <a:gd name="T33" fmla="*/ 0 h 662"/>
                    <a:gd name="T34" fmla="*/ 0 w 944"/>
                    <a:gd name="T35" fmla="*/ 0 h 662"/>
                    <a:gd name="T36" fmla="*/ 0 w 944"/>
                    <a:gd name="T37" fmla="*/ 0 h 662"/>
                    <a:gd name="T38" fmla="*/ 0 w 944"/>
                    <a:gd name="T39" fmla="*/ 0 h 662"/>
                    <a:gd name="T40" fmla="*/ 0 w 944"/>
                    <a:gd name="T41" fmla="*/ 0 h 662"/>
                    <a:gd name="T42" fmla="*/ 0 w 944"/>
                    <a:gd name="T43" fmla="*/ 0 h 662"/>
                    <a:gd name="T44" fmla="*/ 0 w 944"/>
                    <a:gd name="T45" fmla="*/ 0 h 662"/>
                    <a:gd name="T46" fmla="*/ 0 w 944"/>
                    <a:gd name="T47" fmla="*/ 0 h 662"/>
                    <a:gd name="T48" fmla="*/ 0 w 944"/>
                    <a:gd name="T49" fmla="*/ 0 h 662"/>
                    <a:gd name="T50" fmla="*/ 0 w 944"/>
                    <a:gd name="T51" fmla="*/ 0 h 662"/>
                    <a:gd name="T52" fmla="*/ 0 w 944"/>
                    <a:gd name="T53" fmla="*/ 0 h 662"/>
                    <a:gd name="T54" fmla="*/ 0 w 944"/>
                    <a:gd name="T55" fmla="*/ 0 h 662"/>
                    <a:gd name="T56" fmla="*/ 0 w 944"/>
                    <a:gd name="T57" fmla="*/ 0 h 662"/>
                    <a:gd name="T58" fmla="*/ 0 w 944"/>
                    <a:gd name="T59" fmla="*/ 0 h 662"/>
                    <a:gd name="T60" fmla="*/ 0 w 944"/>
                    <a:gd name="T61" fmla="*/ 0 h 662"/>
                    <a:gd name="T62" fmla="*/ 0 w 944"/>
                    <a:gd name="T63" fmla="*/ 0 h 662"/>
                    <a:gd name="T64" fmla="*/ 0 w 944"/>
                    <a:gd name="T65" fmla="*/ 0 h 662"/>
                    <a:gd name="T66" fmla="*/ 0 w 944"/>
                    <a:gd name="T67" fmla="*/ 0 h 662"/>
                    <a:gd name="T68" fmla="*/ 0 w 944"/>
                    <a:gd name="T69" fmla="*/ 0 h 662"/>
                    <a:gd name="T70" fmla="*/ 0 w 944"/>
                    <a:gd name="T71" fmla="*/ 0 h 662"/>
                    <a:gd name="T72" fmla="*/ 0 w 944"/>
                    <a:gd name="T73" fmla="*/ 0 h 662"/>
                    <a:gd name="T74" fmla="*/ 0 w 944"/>
                    <a:gd name="T75" fmla="*/ 0 h 662"/>
                    <a:gd name="T76" fmla="*/ 0 w 944"/>
                    <a:gd name="T77" fmla="*/ 0 h 662"/>
                    <a:gd name="T78" fmla="*/ 0 w 944"/>
                    <a:gd name="T79" fmla="*/ 0 h 662"/>
                    <a:gd name="T80" fmla="*/ 0 w 944"/>
                    <a:gd name="T81" fmla="*/ 0 h 662"/>
                    <a:gd name="T82" fmla="*/ 0 w 944"/>
                    <a:gd name="T83" fmla="*/ 0 h 662"/>
                    <a:gd name="T84" fmla="*/ 0 w 944"/>
                    <a:gd name="T85" fmla="*/ 0 h 662"/>
                    <a:gd name="T86" fmla="*/ 0 w 944"/>
                    <a:gd name="T87" fmla="*/ 0 h 662"/>
                    <a:gd name="T88" fmla="*/ 0 w 944"/>
                    <a:gd name="T89" fmla="*/ 0 h 662"/>
                    <a:gd name="T90" fmla="*/ 0 w 944"/>
                    <a:gd name="T91" fmla="*/ 0 h 662"/>
                    <a:gd name="T92" fmla="*/ 0 w 944"/>
                    <a:gd name="T93" fmla="*/ 0 h 662"/>
                    <a:gd name="T94" fmla="*/ 0 w 944"/>
                    <a:gd name="T95" fmla="*/ 0 h 662"/>
                    <a:gd name="T96" fmla="*/ 0 w 944"/>
                    <a:gd name="T97" fmla="*/ 0 h 662"/>
                    <a:gd name="T98" fmla="*/ 0 w 944"/>
                    <a:gd name="T99" fmla="*/ 0 h 662"/>
                    <a:gd name="T100" fmla="*/ 0 w 944"/>
                    <a:gd name="T101" fmla="*/ 0 h 662"/>
                    <a:gd name="T102" fmla="*/ 0 w 944"/>
                    <a:gd name="T103" fmla="*/ 0 h 662"/>
                    <a:gd name="T104" fmla="*/ 0 w 944"/>
                    <a:gd name="T105" fmla="*/ 0 h 662"/>
                    <a:gd name="T106" fmla="*/ 0 w 944"/>
                    <a:gd name="T107" fmla="*/ 0 h 662"/>
                    <a:gd name="T108" fmla="*/ 0 w 944"/>
                    <a:gd name="T109" fmla="*/ 0 h 662"/>
                    <a:gd name="T110" fmla="*/ 0 w 944"/>
                    <a:gd name="T111" fmla="*/ 0 h 662"/>
                    <a:gd name="T112" fmla="*/ 0 w 944"/>
                    <a:gd name="T113" fmla="*/ 0 h 662"/>
                    <a:gd name="T114" fmla="*/ 0 w 944"/>
                    <a:gd name="T115" fmla="*/ 0 h 662"/>
                    <a:gd name="T116" fmla="*/ 0 w 944"/>
                    <a:gd name="T117" fmla="*/ 0 h 6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4"/>
                    <a:gd name="T178" fmla="*/ 0 h 662"/>
                    <a:gd name="T179" fmla="*/ 944 w 944"/>
                    <a:gd name="T180" fmla="*/ 662 h 6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4" h="662">
                      <a:moveTo>
                        <a:pt x="651" y="58"/>
                      </a:moveTo>
                      <a:lnTo>
                        <a:pt x="0" y="603"/>
                      </a:lnTo>
                      <a:lnTo>
                        <a:pt x="32" y="641"/>
                      </a:lnTo>
                      <a:lnTo>
                        <a:pt x="684" y="97"/>
                      </a:lnTo>
                      <a:lnTo>
                        <a:pt x="698" y="85"/>
                      </a:lnTo>
                      <a:lnTo>
                        <a:pt x="712" y="76"/>
                      </a:lnTo>
                      <a:lnTo>
                        <a:pt x="727" y="68"/>
                      </a:lnTo>
                      <a:lnTo>
                        <a:pt x="741" y="62"/>
                      </a:lnTo>
                      <a:lnTo>
                        <a:pt x="754" y="57"/>
                      </a:lnTo>
                      <a:lnTo>
                        <a:pt x="768" y="54"/>
                      </a:lnTo>
                      <a:lnTo>
                        <a:pt x="780" y="52"/>
                      </a:lnTo>
                      <a:lnTo>
                        <a:pt x="794" y="51"/>
                      </a:lnTo>
                      <a:lnTo>
                        <a:pt x="806" y="52"/>
                      </a:lnTo>
                      <a:lnTo>
                        <a:pt x="818" y="53"/>
                      </a:lnTo>
                      <a:lnTo>
                        <a:pt x="828" y="56"/>
                      </a:lnTo>
                      <a:lnTo>
                        <a:pt x="839" y="60"/>
                      </a:lnTo>
                      <a:lnTo>
                        <a:pt x="848" y="65"/>
                      </a:lnTo>
                      <a:lnTo>
                        <a:pt x="857" y="71"/>
                      </a:lnTo>
                      <a:lnTo>
                        <a:pt x="866" y="78"/>
                      </a:lnTo>
                      <a:lnTo>
                        <a:pt x="873" y="85"/>
                      </a:lnTo>
                      <a:lnTo>
                        <a:pt x="884" y="102"/>
                      </a:lnTo>
                      <a:lnTo>
                        <a:pt x="890" y="120"/>
                      </a:lnTo>
                      <a:lnTo>
                        <a:pt x="893" y="139"/>
                      </a:lnTo>
                      <a:lnTo>
                        <a:pt x="892" y="158"/>
                      </a:lnTo>
                      <a:lnTo>
                        <a:pt x="889" y="170"/>
                      </a:lnTo>
                      <a:lnTo>
                        <a:pt x="885" y="183"/>
                      </a:lnTo>
                      <a:lnTo>
                        <a:pt x="880" y="195"/>
                      </a:lnTo>
                      <a:lnTo>
                        <a:pt x="873" y="207"/>
                      </a:lnTo>
                      <a:lnTo>
                        <a:pt x="865" y="219"/>
                      </a:lnTo>
                      <a:lnTo>
                        <a:pt x="854" y="230"/>
                      </a:lnTo>
                      <a:lnTo>
                        <a:pt x="843" y="241"/>
                      </a:lnTo>
                      <a:lnTo>
                        <a:pt x="831" y="252"/>
                      </a:lnTo>
                      <a:lnTo>
                        <a:pt x="387" y="624"/>
                      </a:lnTo>
                      <a:lnTo>
                        <a:pt x="419" y="662"/>
                      </a:lnTo>
                      <a:lnTo>
                        <a:pt x="864" y="291"/>
                      </a:lnTo>
                      <a:lnTo>
                        <a:pt x="896" y="259"/>
                      </a:lnTo>
                      <a:lnTo>
                        <a:pt x="920" y="227"/>
                      </a:lnTo>
                      <a:lnTo>
                        <a:pt x="936" y="194"/>
                      </a:lnTo>
                      <a:lnTo>
                        <a:pt x="943" y="162"/>
                      </a:lnTo>
                      <a:lnTo>
                        <a:pt x="944" y="131"/>
                      </a:lnTo>
                      <a:lnTo>
                        <a:pt x="938" y="103"/>
                      </a:lnTo>
                      <a:lnTo>
                        <a:pt x="927" y="76"/>
                      </a:lnTo>
                      <a:lnTo>
                        <a:pt x="911" y="53"/>
                      </a:lnTo>
                      <a:lnTo>
                        <a:pt x="901" y="42"/>
                      </a:lnTo>
                      <a:lnTo>
                        <a:pt x="890" y="32"/>
                      </a:lnTo>
                      <a:lnTo>
                        <a:pt x="877" y="24"/>
                      </a:lnTo>
                      <a:lnTo>
                        <a:pt x="864" y="16"/>
                      </a:lnTo>
                      <a:lnTo>
                        <a:pt x="848" y="9"/>
                      </a:lnTo>
                      <a:lnTo>
                        <a:pt x="833" y="5"/>
                      </a:lnTo>
                      <a:lnTo>
                        <a:pt x="817" y="2"/>
                      </a:lnTo>
                      <a:lnTo>
                        <a:pt x="801" y="0"/>
                      </a:lnTo>
                      <a:lnTo>
                        <a:pt x="783" y="0"/>
                      </a:lnTo>
                      <a:lnTo>
                        <a:pt x="765" y="2"/>
                      </a:lnTo>
                      <a:lnTo>
                        <a:pt x="747" y="6"/>
                      </a:lnTo>
                      <a:lnTo>
                        <a:pt x="728" y="12"/>
                      </a:lnTo>
                      <a:lnTo>
                        <a:pt x="709" y="21"/>
                      </a:lnTo>
                      <a:lnTo>
                        <a:pt x="690" y="31"/>
                      </a:lnTo>
                      <a:lnTo>
                        <a:pt x="671" y="43"/>
                      </a:lnTo>
                      <a:lnTo>
                        <a:pt x="651" y="58"/>
                      </a:lnTo>
                      <a:close/>
                    </a:path>
                  </a:pathLst>
                </a:custGeom>
                <a:solidFill>
                  <a:srgbClr val="0000E5"/>
                </a:solidFill>
                <a:ln w="9525">
                  <a:noFill/>
                  <a:round/>
                  <a:headEnd/>
                  <a:tailEnd/>
                </a:ln>
              </p:spPr>
              <p:txBody>
                <a:bodyPr/>
                <a:lstStyle/>
                <a:p>
                  <a:endParaRPr lang="ja-JP" altLang="en-US"/>
                </a:p>
              </p:txBody>
            </p:sp>
            <p:sp>
              <p:nvSpPr>
                <p:cNvPr id="16" name="Freeform 14">
                  <a:extLst>
                    <a:ext uri="{FF2B5EF4-FFF2-40B4-BE49-F238E27FC236}">
                      <a16:creationId xmlns:a16="http://schemas.microsoft.com/office/drawing/2014/main" id="{E7F10476-C838-441F-BEDF-18E364E9C61E}"/>
                    </a:ext>
                  </a:extLst>
                </p:cNvPr>
                <p:cNvSpPr>
                  <a:spLocks/>
                </p:cNvSpPr>
                <p:nvPr/>
              </p:nvSpPr>
              <p:spPr bwMode="auto">
                <a:xfrm>
                  <a:off x="1341" y="2227"/>
                  <a:ext cx="144" cy="161"/>
                </a:xfrm>
                <a:custGeom>
                  <a:avLst/>
                  <a:gdLst>
                    <a:gd name="T0" fmla="*/ 0 w 1007"/>
                    <a:gd name="T1" fmla="*/ 0 h 1131"/>
                    <a:gd name="T2" fmla="*/ 0 w 1007"/>
                    <a:gd name="T3" fmla="*/ 0 h 1131"/>
                    <a:gd name="T4" fmla="*/ 0 w 1007"/>
                    <a:gd name="T5" fmla="*/ 0 h 1131"/>
                    <a:gd name="T6" fmla="*/ 0 w 1007"/>
                    <a:gd name="T7" fmla="*/ 0 h 1131"/>
                    <a:gd name="T8" fmla="*/ 0 w 1007"/>
                    <a:gd name="T9" fmla="*/ 0 h 1131"/>
                    <a:gd name="T10" fmla="*/ 0 w 1007"/>
                    <a:gd name="T11" fmla="*/ 0 h 1131"/>
                    <a:gd name="T12" fmla="*/ 0 w 1007"/>
                    <a:gd name="T13" fmla="*/ 0 h 1131"/>
                    <a:gd name="T14" fmla="*/ 0 w 1007"/>
                    <a:gd name="T15" fmla="*/ 0 h 1131"/>
                    <a:gd name="T16" fmla="*/ 0 w 1007"/>
                    <a:gd name="T17" fmla="*/ 0 h 1131"/>
                    <a:gd name="T18" fmla="*/ 0 w 1007"/>
                    <a:gd name="T19" fmla="*/ 0 h 1131"/>
                    <a:gd name="T20" fmla="*/ 0 w 1007"/>
                    <a:gd name="T21" fmla="*/ 0 h 1131"/>
                    <a:gd name="T22" fmla="*/ 0 w 1007"/>
                    <a:gd name="T23" fmla="*/ 0 h 1131"/>
                    <a:gd name="T24" fmla="*/ 0 w 1007"/>
                    <a:gd name="T25" fmla="*/ 0 h 1131"/>
                    <a:gd name="T26" fmla="*/ 0 w 1007"/>
                    <a:gd name="T27" fmla="*/ 0 h 1131"/>
                    <a:gd name="T28" fmla="*/ 0 w 1007"/>
                    <a:gd name="T29" fmla="*/ 0 h 1131"/>
                    <a:gd name="T30" fmla="*/ 0 w 1007"/>
                    <a:gd name="T31" fmla="*/ 0 h 1131"/>
                    <a:gd name="T32" fmla="*/ 0 w 1007"/>
                    <a:gd name="T33" fmla="*/ 0 h 1131"/>
                    <a:gd name="T34" fmla="*/ 0 w 1007"/>
                    <a:gd name="T35" fmla="*/ 0 h 1131"/>
                    <a:gd name="T36" fmla="*/ 0 w 1007"/>
                    <a:gd name="T37" fmla="*/ 0 h 1131"/>
                    <a:gd name="T38" fmla="*/ 0 w 1007"/>
                    <a:gd name="T39" fmla="*/ 0 h 1131"/>
                    <a:gd name="T40" fmla="*/ 0 w 1007"/>
                    <a:gd name="T41" fmla="*/ 0 h 1131"/>
                    <a:gd name="T42" fmla="*/ 0 w 1007"/>
                    <a:gd name="T43" fmla="*/ 0 h 1131"/>
                    <a:gd name="T44" fmla="*/ 0 w 1007"/>
                    <a:gd name="T45" fmla="*/ 0 h 1131"/>
                    <a:gd name="T46" fmla="*/ 0 w 1007"/>
                    <a:gd name="T47" fmla="*/ 0 h 1131"/>
                    <a:gd name="T48" fmla="*/ 0 w 1007"/>
                    <a:gd name="T49" fmla="*/ 0 h 1131"/>
                    <a:gd name="T50" fmla="*/ 0 w 1007"/>
                    <a:gd name="T51" fmla="*/ 0 h 1131"/>
                    <a:gd name="T52" fmla="*/ 0 w 1007"/>
                    <a:gd name="T53" fmla="*/ 0 h 1131"/>
                    <a:gd name="T54" fmla="*/ 0 w 1007"/>
                    <a:gd name="T55" fmla="*/ 0 h 1131"/>
                    <a:gd name="T56" fmla="*/ 0 w 1007"/>
                    <a:gd name="T57" fmla="*/ 0 h 1131"/>
                    <a:gd name="T58" fmla="*/ 0 w 1007"/>
                    <a:gd name="T59" fmla="*/ 0 h 1131"/>
                    <a:gd name="T60" fmla="*/ 0 w 1007"/>
                    <a:gd name="T61" fmla="*/ 0 h 1131"/>
                    <a:gd name="T62" fmla="*/ 0 w 1007"/>
                    <a:gd name="T63" fmla="*/ 0 h 1131"/>
                    <a:gd name="T64" fmla="*/ 0 w 1007"/>
                    <a:gd name="T65" fmla="*/ 0 h 1131"/>
                    <a:gd name="T66" fmla="*/ 0 w 1007"/>
                    <a:gd name="T67" fmla="*/ 0 h 1131"/>
                    <a:gd name="T68" fmla="*/ 0 w 1007"/>
                    <a:gd name="T69" fmla="*/ 0 h 1131"/>
                    <a:gd name="T70" fmla="*/ 0 w 1007"/>
                    <a:gd name="T71" fmla="*/ 0 h 1131"/>
                    <a:gd name="T72" fmla="*/ 0 w 1007"/>
                    <a:gd name="T73" fmla="*/ 0 h 1131"/>
                    <a:gd name="T74" fmla="*/ 0 w 1007"/>
                    <a:gd name="T75" fmla="*/ 0 h 1131"/>
                    <a:gd name="T76" fmla="*/ 0 w 1007"/>
                    <a:gd name="T77" fmla="*/ 0 h 1131"/>
                    <a:gd name="T78" fmla="*/ 0 w 1007"/>
                    <a:gd name="T79" fmla="*/ 0 h 1131"/>
                    <a:gd name="T80" fmla="*/ 0 w 1007"/>
                    <a:gd name="T81" fmla="*/ 0 h 1131"/>
                    <a:gd name="T82" fmla="*/ 0 w 1007"/>
                    <a:gd name="T83" fmla="*/ 0 h 1131"/>
                    <a:gd name="T84" fmla="*/ 0 w 1007"/>
                    <a:gd name="T85" fmla="*/ 0 h 1131"/>
                    <a:gd name="T86" fmla="*/ 0 w 1007"/>
                    <a:gd name="T87" fmla="*/ 0 h 1131"/>
                    <a:gd name="T88" fmla="*/ 0 w 1007"/>
                    <a:gd name="T89" fmla="*/ 0 h 1131"/>
                    <a:gd name="T90" fmla="*/ 0 w 1007"/>
                    <a:gd name="T91" fmla="*/ 0 h 1131"/>
                    <a:gd name="T92" fmla="*/ 0 w 1007"/>
                    <a:gd name="T93" fmla="*/ 0 h 1131"/>
                    <a:gd name="T94" fmla="*/ 0 w 1007"/>
                    <a:gd name="T95" fmla="*/ 0 h 1131"/>
                    <a:gd name="T96" fmla="*/ 0 w 1007"/>
                    <a:gd name="T97" fmla="*/ 0 h 1131"/>
                    <a:gd name="T98" fmla="*/ 0 w 1007"/>
                    <a:gd name="T99" fmla="*/ 0 h 1131"/>
                    <a:gd name="T100" fmla="*/ 0 w 1007"/>
                    <a:gd name="T101" fmla="*/ 0 h 1131"/>
                    <a:gd name="T102" fmla="*/ 0 w 1007"/>
                    <a:gd name="T103" fmla="*/ 0 h 1131"/>
                    <a:gd name="T104" fmla="*/ 0 w 1007"/>
                    <a:gd name="T105" fmla="*/ 0 h 1131"/>
                    <a:gd name="T106" fmla="*/ 0 w 1007"/>
                    <a:gd name="T107" fmla="*/ 0 h 1131"/>
                    <a:gd name="T108" fmla="*/ 0 w 1007"/>
                    <a:gd name="T109" fmla="*/ 0 h 1131"/>
                    <a:gd name="T110" fmla="*/ 0 w 1007"/>
                    <a:gd name="T111" fmla="*/ 0 h 1131"/>
                    <a:gd name="T112" fmla="*/ 0 w 1007"/>
                    <a:gd name="T113" fmla="*/ 0 h 1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7"/>
                    <a:gd name="T172" fmla="*/ 0 h 1131"/>
                    <a:gd name="T173" fmla="*/ 1007 w 1007"/>
                    <a:gd name="T174" fmla="*/ 1131 h 1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7" h="1131">
                      <a:moveTo>
                        <a:pt x="629" y="634"/>
                      </a:moveTo>
                      <a:lnTo>
                        <a:pt x="826" y="470"/>
                      </a:lnTo>
                      <a:lnTo>
                        <a:pt x="839" y="461"/>
                      </a:lnTo>
                      <a:lnTo>
                        <a:pt x="854" y="455"/>
                      </a:lnTo>
                      <a:lnTo>
                        <a:pt x="869" y="452"/>
                      </a:lnTo>
                      <a:lnTo>
                        <a:pt x="884" y="452"/>
                      </a:lnTo>
                      <a:lnTo>
                        <a:pt x="900" y="455"/>
                      </a:lnTo>
                      <a:lnTo>
                        <a:pt x="914" y="461"/>
                      </a:lnTo>
                      <a:lnTo>
                        <a:pt x="928" y="469"/>
                      </a:lnTo>
                      <a:lnTo>
                        <a:pt x="939" y="480"/>
                      </a:lnTo>
                      <a:lnTo>
                        <a:pt x="948" y="493"/>
                      </a:lnTo>
                      <a:lnTo>
                        <a:pt x="955" y="508"/>
                      </a:lnTo>
                      <a:lnTo>
                        <a:pt x="958" y="523"/>
                      </a:lnTo>
                      <a:lnTo>
                        <a:pt x="958" y="538"/>
                      </a:lnTo>
                      <a:lnTo>
                        <a:pt x="955" y="553"/>
                      </a:lnTo>
                      <a:lnTo>
                        <a:pt x="948" y="567"/>
                      </a:lnTo>
                      <a:lnTo>
                        <a:pt x="940" y="581"/>
                      </a:lnTo>
                      <a:lnTo>
                        <a:pt x="929" y="592"/>
                      </a:lnTo>
                      <a:lnTo>
                        <a:pt x="731" y="757"/>
                      </a:lnTo>
                      <a:lnTo>
                        <a:pt x="718" y="766"/>
                      </a:lnTo>
                      <a:lnTo>
                        <a:pt x="704" y="772"/>
                      </a:lnTo>
                      <a:lnTo>
                        <a:pt x="689" y="775"/>
                      </a:lnTo>
                      <a:lnTo>
                        <a:pt x="673" y="775"/>
                      </a:lnTo>
                      <a:lnTo>
                        <a:pt x="658" y="772"/>
                      </a:lnTo>
                      <a:lnTo>
                        <a:pt x="644" y="767"/>
                      </a:lnTo>
                      <a:lnTo>
                        <a:pt x="630" y="758"/>
                      </a:lnTo>
                      <a:lnTo>
                        <a:pt x="619" y="747"/>
                      </a:lnTo>
                      <a:lnTo>
                        <a:pt x="609" y="733"/>
                      </a:lnTo>
                      <a:lnTo>
                        <a:pt x="603" y="719"/>
                      </a:lnTo>
                      <a:lnTo>
                        <a:pt x="600" y="704"/>
                      </a:lnTo>
                      <a:lnTo>
                        <a:pt x="600" y="689"/>
                      </a:lnTo>
                      <a:lnTo>
                        <a:pt x="603" y="674"/>
                      </a:lnTo>
                      <a:lnTo>
                        <a:pt x="609" y="660"/>
                      </a:lnTo>
                      <a:lnTo>
                        <a:pt x="618" y="645"/>
                      </a:lnTo>
                      <a:lnTo>
                        <a:pt x="629" y="634"/>
                      </a:lnTo>
                      <a:lnTo>
                        <a:pt x="590" y="601"/>
                      </a:lnTo>
                      <a:lnTo>
                        <a:pt x="574" y="612"/>
                      </a:lnTo>
                      <a:lnTo>
                        <a:pt x="557" y="619"/>
                      </a:lnTo>
                      <a:lnTo>
                        <a:pt x="538" y="622"/>
                      </a:lnTo>
                      <a:lnTo>
                        <a:pt x="520" y="622"/>
                      </a:lnTo>
                      <a:lnTo>
                        <a:pt x="503" y="619"/>
                      </a:lnTo>
                      <a:lnTo>
                        <a:pt x="486" y="612"/>
                      </a:lnTo>
                      <a:lnTo>
                        <a:pt x="470" y="602"/>
                      </a:lnTo>
                      <a:lnTo>
                        <a:pt x="456" y="589"/>
                      </a:lnTo>
                      <a:lnTo>
                        <a:pt x="445" y="572"/>
                      </a:lnTo>
                      <a:lnTo>
                        <a:pt x="438" y="555"/>
                      </a:lnTo>
                      <a:lnTo>
                        <a:pt x="435" y="538"/>
                      </a:lnTo>
                      <a:lnTo>
                        <a:pt x="435" y="520"/>
                      </a:lnTo>
                      <a:lnTo>
                        <a:pt x="438" y="502"/>
                      </a:lnTo>
                      <a:lnTo>
                        <a:pt x="445" y="485"/>
                      </a:lnTo>
                      <a:lnTo>
                        <a:pt x="455" y="469"/>
                      </a:lnTo>
                      <a:lnTo>
                        <a:pt x="468" y="456"/>
                      </a:lnTo>
                      <a:lnTo>
                        <a:pt x="431" y="422"/>
                      </a:lnTo>
                      <a:lnTo>
                        <a:pt x="414" y="433"/>
                      </a:lnTo>
                      <a:lnTo>
                        <a:pt x="396" y="440"/>
                      </a:lnTo>
                      <a:lnTo>
                        <a:pt x="377" y="444"/>
                      </a:lnTo>
                      <a:lnTo>
                        <a:pt x="358" y="444"/>
                      </a:lnTo>
                      <a:lnTo>
                        <a:pt x="340" y="441"/>
                      </a:lnTo>
                      <a:lnTo>
                        <a:pt x="321" y="434"/>
                      </a:lnTo>
                      <a:lnTo>
                        <a:pt x="305" y="423"/>
                      </a:lnTo>
                      <a:lnTo>
                        <a:pt x="291" y="408"/>
                      </a:lnTo>
                      <a:lnTo>
                        <a:pt x="282" y="396"/>
                      </a:lnTo>
                      <a:lnTo>
                        <a:pt x="275" y="383"/>
                      </a:lnTo>
                      <a:lnTo>
                        <a:pt x="271" y="369"/>
                      </a:lnTo>
                      <a:lnTo>
                        <a:pt x="267" y="355"/>
                      </a:lnTo>
                      <a:lnTo>
                        <a:pt x="267" y="341"/>
                      </a:lnTo>
                      <a:lnTo>
                        <a:pt x="269" y="326"/>
                      </a:lnTo>
                      <a:lnTo>
                        <a:pt x="273" y="312"/>
                      </a:lnTo>
                      <a:lnTo>
                        <a:pt x="279" y="299"/>
                      </a:lnTo>
                      <a:lnTo>
                        <a:pt x="225" y="299"/>
                      </a:lnTo>
                      <a:lnTo>
                        <a:pt x="223" y="308"/>
                      </a:lnTo>
                      <a:lnTo>
                        <a:pt x="221" y="317"/>
                      </a:lnTo>
                      <a:lnTo>
                        <a:pt x="220" y="326"/>
                      </a:lnTo>
                      <a:lnTo>
                        <a:pt x="219" y="336"/>
                      </a:lnTo>
                      <a:lnTo>
                        <a:pt x="206" y="375"/>
                      </a:lnTo>
                      <a:lnTo>
                        <a:pt x="190" y="410"/>
                      </a:lnTo>
                      <a:lnTo>
                        <a:pt x="174" y="442"/>
                      </a:lnTo>
                      <a:lnTo>
                        <a:pt x="158" y="470"/>
                      </a:lnTo>
                      <a:lnTo>
                        <a:pt x="140" y="496"/>
                      </a:lnTo>
                      <a:lnTo>
                        <a:pt x="122" y="517"/>
                      </a:lnTo>
                      <a:lnTo>
                        <a:pt x="104" y="536"/>
                      </a:lnTo>
                      <a:lnTo>
                        <a:pt x="87" y="552"/>
                      </a:lnTo>
                      <a:lnTo>
                        <a:pt x="70" y="565"/>
                      </a:lnTo>
                      <a:lnTo>
                        <a:pt x="54" y="576"/>
                      </a:lnTo>
                      <a:lnTo>
                        <a:pt x="40" y="586"/>
                      </a:lnTo>
                      <a:lnTo>
                        <a:pt x="27" y="593"/>
                      </a:lnTo>
                      <a:lnTo>
                        <a:pt x="17" y="598"/>
                      </a:lnTo>
                      <a:lnTo>
                        <a:pt x="8" y="602"/>
                      </a:lnTo>
                      <a:lnTo>
                        <a:pt x="3" y="604"/>
                      </a:lnTo>
                      <a:lnTo>
                        <a:pt x="0" y="605"/>
                      </a:lnTo>
                      <a:lnTo>
                        <a:pt x="14" y="653"/>
                      </a:lnTo>
                      <a:lnTo>
                        <a:pt x="17" y="652"/>
                      </a:lnTo>
                      <a:lnTo>
                        <a:pt x="22" y="650"/>
                      </a:lnTo>
                      <a:lnTo>
                        <a:pt x="30" y="647"/>
                      </a:lnTo>
                      <a:lnTo>
                        <a:pt x="40" y="642"/>
                      </a:lnTo>
                      <a:lnTo>
                        <a:pt x="52" y="636"/>
                      </a:lnTo>
                      <a:lnTo>
                        <a:pt x="67" y="628"/>
                      </a:lnTo>
                      <a:lnTo>
                        <a:pt x="82" y="619"/>
                      </a:lnTo>
                      <a:lnTo>
                        <a:pt x="98" y="607"/>
                      </a:lnTo>
                      <a:lnTo>
                        <a:pt x="115" y="594"/>
                      </a:lnTo>
                      <a:lnTo>
                        <a:pt x="134" y="576"/>
                      </a:lnTo>
                      <a:lnTo>
                        <a:pt x="152" y="558"/>
                      </a:lnTo>
                      <a:lnTo>
                        <a:pt x="170" y="537"/>
                      </a:lnTo>
                      <a:lnTo>
                        <a:pt x="188" y="513"/>
                      </a:lnTo>
                      <a:lnTo>
                        <a:pt x="207" y="486"/>
                      </a:lnTo>
                      <a:lnTo>
                        <a:pt x="223" y="456"/>
                      </a:lnTo>
                      <a:lnTo>
                        <a:pt x="239" y="423"/>
                      </a:lnTo>
                      <a:lnTo>
                        <a:pt x="242" y="427"/>
                      </a:lnTo>
                      <a:lnTo>
                        <a:pt x="245" y="432"/>
                      </a:lnTo>
                      <a:lnTo>
                        <a:pt x="248" y="436"/>
                      </a:lnTo>
                      <a:lnTo>
                        <a:pt x="251" y="441"/>
                      </a:lnTo>
                      <a:lnTo>
                        <a:pt x="265" y="455"/>
                      </a:lnTo>
                      <a:lnTo>
                        <a:pt x="281" y="467"/>
                      </a:lnTo>
                      <a:lnTo>
                        <a:pt x="297" y="477"/>
                      </a:lnTo>
                      <a:lnTo>
                        <a:pt x="314" y="484"/>
                      </a:lnTo>
                      <a:lnTo>
                        <a:pt x="332" y="490"/>
                      </a:lnTo>
                      <a:lnTo>
                        <a:pt x="351" y="493"/>
                      </a:lnTo>
                      <a:lnTo>
                        <a:pt x="370" y="493"/>
                      </a:lnTo>
                      <a:lnTo>
                        <a:pt x="388" y="492"/>
                      </a:lnTo>
                      <a:lnTo>
                        <a:pt x="385" y="509"/>
                      </a:lnTo>
                      <a:lnTo>
                        <a:pt x="384" y="525"/>
                      </a:lnTo>
                      <a:lnTo>
                        <a:pt x="384" y="542"/>
                      </a:lnTo>
                      <a:lnTo>
                        <a:pt x="387" y="558"/>
                      </a:lnTo>
                      <a:lnTo>
                        <a:pt x="391" y="575"/>
                      </a:lnTo>
                      <a:lnTo>
                        <a:pt x="398" y="591"/>
                      </a:lnTo>
                      <a:lnTo>
                        <a:pt x="407" y="607"/>
                      </a:lnTo>
                      <a:lnTo>
                        <a:pt x="418" y="621"/>
                      </a:lnTo>
                      <a:lnTo>
                        <a:pt x="431" y="635"/>
                      </a:lnTo>
                      <a:lnTo>
                        <a:pt x="446" y="647"/>
                      </a:lnTo>
                      <a:lnTo>
                        <a:pt x="462" y="656"/>
                      </a:lnTo>
                      <a:lnTo>
                        <a:pt x="480" y="664"/>
                      </a:lnTo>
                      <a:lnTo>
                        <a:pt x="498" y="670"/>
                      </a:lnTo>
                      <a:lnTo>
                        <a:pt x="516" y="672"/>
                      </a:lnTo>
                      <a:lnTo>
                        <a:pt x="534" y="673"/>
                      </a:lnTo>
                      <a:lnTo>
                        <a:pt x="553" y="671"/>
                      </a:lnTo>
                      <a:lnTo>
                        <a:pt x="551" y="685"/>
                      </a:lnTo>
                      <a:lnTo>
                        <a:pt x="551" y="699"/>
                      </a:lnTo>
                      <a:lnTo>
                        <a:pt x="552" y="713"/>
                      </a:lnTo>
                      <a:lnTo>
                        <a:pt x="554" y="727"/>
                      </a:lnTo>
                      <a:lnTo>
                        <a:pt x="558" y="740"/>
                      </a:lnTo>
                      <a:lnTo>
                        <a:pt x="564" y="754"/>
                      </a:lnTo>
                      <a:lnTo>
                        <a:pt x="571" y="767"/>
                      </a:lnTo>
                      <a:lnTo>
                        <a:pt x="580" y="779"/>
                      </a:lnTo>
                      <a:lnTo>
                        <a:pt x="583" y="783"/>
                      </a:lnTo>
                      <a:lnTo>
                        <a:pt x="587" y="786"/>
                      </a:lnTo>
                      <a:lnTo>
                        <a:pt x="591" y="790"/>
                      </a:lnTo>
                      <a:lnTo>
                        <a:pt x="595" y="793"/>
                      </a:lnTo>
                      <a:lnTo>
                        <a:pt x="560" y="833"/>
                      </a:lnTo>
                      <a:lnTo>
                        <a:pt x="522" y="869"/>
                      </a:lnTo>
                      <a:lnTo>
                        <a:pt x="486" y="901"/>
                      </a:lnTo>
                      <a:lnTo>
                        <a:pt x="448" y="931"/>
                      </a:lnTo>
                      <a:lnTo>
                        <a:pt x="411" y="956"/>
                      </a:lnTo>
                      <a:lnTo>
                        <a:pt x="373" y="979"/>
                      </a:lnTo>
                      <a:lnTo>
                        <a:pt x="336" y="1000"/>
                      </a:lnTo>
                      <a:lnTo>
                        <a:pt x="302" y="1017"/>
                      </a:lnTo>
                      <a:lnTo>
                        <a:pt x="267" y="1032"/>
                      </a:lnTo>
                      <a:lnTo>
                        <a:pt x="235" y="1045"/>
                      </a:lnTo>
                      <a:lnTo>
                        <a:pt x="205" y="1055"/>
                      </a:lnTo>
                      <a:lnTo>
                        <a:pt x="176" y="1064"/>
                      </a:lnTo>
                      <a:lnTo>
                        <a:pt x="150" y="1072"/>
                      </a:lnTo>
                      <a:lnTo>
                        <a:pt x="126" y="1078"/>
                      </a:lnTo>
                      <a:lnTo>
                        <a:pt x="106" y="1083"/>
                      </a:lnTo>
                      <a:lnTo>
                        <a:pt x="90" y="1086"/>
                      </a:lnTo>
                      <a:lnTo>
                        <a:pt x="129" y="1131"/>
                      </a:lnTo>
                      <a:lnTo>
                        <a:pt x="151" y="1126"/>
                      </a:lnTo>
                      <a:lnTo>
                        <a:pt x="175" y="1119"/>
                      </a:lnTo>
                      <a:lnTo>
                        <a:pt x="202" y="1112"/>
                      </a:lnTo>
                      <a:lnTo>
                        <a:pt x="229" y="1102"/>
                      </a:lnTo>
                      <a:lnTo>
                        <a:pt x="259" y="1092"/>
                      </a:lnTo>
                      <a:lnTo>
                        <a:pt x="291" y="1079"/>
                      </a:lnTo>
                      <a:lnTo>
                        <a:pt x="323" y="1063"/>
                      </a:lnTo>
                      <a:lnTo>
                        <a:pt x="357" y="1047"/>
                      </a:lnTo>
                      <a:lnTo>
                        <a:pt x="392" y="1028"/>
                      </a:lnTo>
                      <a:lnTo>
                        <a:pt x="427" y="1007"/>
                      </a:lnTo>
                      <a:lnTo>
                        <a:pt x="462" y="982"/>
                      </a:lnTo>
                      <a:lnTo>
                        <a:pt x="499" y="955"/>
                      </a:lnTo>
                      <a:lnTo>
                        <a:pt x="534" y="926"/>
                      </a:lnTo>
                      <a:lnTo>
                        <a:pt x="570" y="893"/>
                      </a:lnTo>
                      <a:lnTo>
                        <a:pt x="604" y="858"/>
                      </a:lnTo>
                      <a:lnTo>
                        <a:pt x="639" y="818"/>
                      </a:lnTo>
                      <a:lnTo>
                        <a:pt x="655" y="822"/>
                      </a:lnTo>
                      <a:lnTo>
                        <a:pt x="671" y="826"/>
                      </a:lnTo>
                      <a:lnTo>
                        <a:pt x="688" y="826"/>
                      </a:lnTo>
                      <a:lnTo>
                        <a:pt x="704" y="824"/>
                      </a:lnTo>
                      <a:lnTo>
                        <a:pt x="720" y="819"/>
                      </a:lnTo>
                      <a:lnTo>
                        <a:pt x="735" y="813"/>
                      </a:lnTo>
                      <a:lnTo>
                        <a:pt x="750" y="805"/>
                      </a:lnTo>
                      <a:lnTo>
                        <a:pt x="764" y="795"/>
                      </a:lnTo>
                      <a:lnTo>
                        <a:pt x="962" y="631"/>
                      </a:lnTo>
                      <a:lnTo>
                        <a:pt x="980" y="612"/>
                      </a:lnTo>
                      <a:lnTo>
                        <a:pt x="994" y="591"/>
                      </a:lnTo>
                      <a:lnTo>
                        <a:pt x="1003" y="567"/>
                      </a:lnTo>
                      <a:lnTo>
                        <a:pt x="1007" y="542"/>
                      </a:lnTo>
                      <a:lnTo>
                        <a:pt x="1007" y="518"/>
                      </a:lnTo>
                      <a:lnTo>
                        <a:pt x="1002" y="493"/>
                      </a:lnTo>
                      <a:lnTo>
                        <a:pt x="992" y="469"/>
                      </a:lnTo>
                      <a:lnTo>
                        <a:pt x="978" y="448"/>
                      </a:lnTo>
                      <a:lnTo>
                        <a:pt x="969" y="438"/>
                      </a:lnTo>
                      <a:lnTo>
                        <a:pt x="959" y="429"/>
                      </a:lnTo>
                      <a:lnTo>
                        <a:pt x="947" y="422"/>
                      </a:lnTo>
                      <a:lnTo>
                        <a:pt x="936" y="416"/>
                      </a:lnTo>
                      <a:lnTo>
                        <a:pt x="924" y="410"/>
                      </a:lnTo>
                      <a:lnTo>
                        <a:pt x="912" y="406"/>
                      </a:lnTo>
                      <a:lnTo>
                        <a:pt x="900" y="403"/>
                      </a:lnTo>
                      <a:lnTo>
                        <a:pt x="887" y="402"/>
                      </a:lnTo>
                      <a:lnTo>
                        <a:pt x="894" y="383"/>
                      </a:lnTo>
                      <a:lnTo>
                        <a:pt x="899" y="364"/>
                      </a:lnTo>
                      <a:lnTo>
                        <a:pt x="901" y="344"/>
                      </a:lnTo>
                      <a:lnTo>
                        <a:pt x="900" y="323"/>
                      </a:lnTo>
                      <a:lnTo>
                        <a:pt x="896" y="303"/>
                      </a:lnTo>
                      <a:lnTo>
                        <a:pt x="889" y="284"/>
                      </a:lnTo>
                      <a:lnTo>
                        <a:pt x="878" y="265"/>
                      </a:lnTo>
                      <a:lnTo>
                        <a:pt x="866" y="247"/>
                      </a:lnTo>
                      <a:lnTo>
                        <a:pt x="854" y="234"/>
                      </a:lnTo>
                      <a:lnTo>
                        <a:pt x="840" y="222"/>
                      </a:lnTo>
                      <a:lnTo>
                        <a:pt x="826" y="213"/>
                      </a:lnTo>
                      <a:lnTo>
                        <a:pt x="809" y="206"/>
                      </a:lnTo>
                      <a:lnTo>
                        <a:pt x="793" y="200"/>
                      </a:lnTo>
                      <a:lnTo>
                        <a:pt x="777" y="197"/>
                      </a:lnTo>
                      <a:lnTo>
                        <a:pt x="760" y="195"/>
                      </a:lnTo>
                      <a:lnTo>
                        <a:pt x="742" y="196"/>
                      </a:lnTo>
                      <a:lnTo>
                        <a:pt x="747" y="178"/>
                      </a:lnTo>
                      <a:lnTo>
                        <a:pt x="750" y="159"/>
                      </a:lnTo>
                      <a:lnTo>
                        <a:pt x="750" y="141"/>
                      </a:lnTo>
                      <a:lnTo>
                        <a:pt x="747" y="122"/>
                      </a:lnTo>
                      <a:lnTo>
                        <a:pt x="742" y="104"/>
                      </a:lnTo>
                      <a:lnTo>
                        <a:pt x="736" y="87"/>
                      </a:lnTo>
                      <a:lnTo>
                        <a:pt x="727" y="70"/>
                      </a:lnTo>
                      <a:lnTo>
                        <a:pt x="715" y="54"/>
                      </a:lnTo>
                      <a:lnTo>
                        <a:pt x="705" y="43"/>
                      </a:lnTo>
                      <a:lnTo>
                        <a:pt x="694" y="33"/>
                      </a:lnTo>
                      <a:lnTo>
                        <a:pt x="682" y="24"/>
                      </a:lnTo>
                      <a:lnTo>
                        <a:pt x="668" y="17"/>
                      </a:lnTo>
                      <a:lnTo>
                        <a:pt x="655" y="11"/>
                      </a:lnTo>
                      <a:lnTo>
                        <a:pt x="642" y="7"/>
                      </a:lnTo>
                      <a:lnTo>
                        <a:pt x="628" y="3"/>
                      </a:lnTo>
                      <a:lnTo>
                        <a:pt x="614" y="0"/>
                      </a:lnTo>
                      <a:lnTo>
                        <a:pt x="599" y="0"/>
                      </a:lnTo>
                      <a:lnTo>
                        <a:pt x="585" y="1"/>
                      </a:lnTo>
                      <a:lnTo>
                        <a:pt x="571" y="4"/>
                      </a:lnTo>
                      <a:lnTo>
                        <a:pt x="557" y="7"/>
                      </a:lnTo>
                      <a:lnTo>
                        <a:pt x="543" y="12"/>
                      </a:lnTo>
                      <a:lnTo>
                        <a:pt x="529" y="18"/>
                      </a:lnTo>
                      <a:lnTo>
                        <a:pt x="516" y="26"/>
                      </a:lnTo>
                      <a:lnTo>
                        <a:pt x="504" y="35"/>
                      </a:lnTo>
                      <a:lnTo>
                        <a:pt x="473" y="60"/>
                      </a:lnTo>
                      <a:lnTo>
                        <a:pt x="523" y="86"/>
                      </a:lnTo>
                      <a:lnTo>
                        <a:pt x="536" y="73"/>
                      </a:lnTo>
                      <a:lnTo>
                        <a:pt x="554" y="62"/>
                      </a:lnTo>
                      <a:lnTo>
                        <a:pt x="572" y="55"/>
                      </a:lnTo>
                      <a:lnTo>
                        <a:pt x="590" y="51"/>
                      </a:lnTo>
                      <a:lnTo>
                        <a:pt x="609" y="51"/>
                      </a:lnTo>
                      <a:lnTo>
                        <a:pt x="628" y="54"/>
                      </a:lnTo>
                      <a:lnTo>
                        <a:pt x="646" y="61"/>
                      </a:lnTo>
                      <a:lnTo>
                        <a:pt x="662" y="72"/>
                      </a:lnTo>
                      <a:lnTo>
                        <a:pt x="676" y="87"/>
                      </a:lnTo>
                      <a:lnTo>
                        <a:pt x="688" y="103"/>
                      </a:lnTo>
                      <a:lnTo>
                        <a:pt x="696" y="121"/>
                      </a:lnTo>
                      <a:lnTo>
                        <a:pt x="700" y="139"/>
                      </a:lnTo>
                      <a:lnTo>
                        <a:pt x="700" y="158"/>
                      </a:lnTo>
                      <a:lnTo>
                        <a:pt x="696" y="178"/>
                      </a:lnTo>
                      <a:lnTo>
                        <a:pt x="690" y="195"/>
                      </a:lnTo>
                      <a:lnTo>
                        <a:pt x="678" y="212"/>
                      </a:lnTo>
                      <a:lnTo>
                        <a:pt x="664" y="226"/>
                      </a:lnTo>
                      <a:lnTo>
                        <a:pt x="431" y="422"/>
                      </a:lnTo>
                      <a:lnTo>
                        <a:pt x="468" y="456"/>
                      </a:lnTo>
                      <a:lnTo>
                        <a:pt x="694" y="268"/>
                      </a:lnTo>
                      <a:lnTo>
                        <a:pt x="710" y="257"/>
                      </a:lnTo>
                      <a:lnTo>
                        <a:pt x="727" y="250"/>
                      </a:lnTo>
                      <a:lnTo>
                        <a:pt x="745" y="245"/>
                      </a:lnTo>
                      <a:lnTo>
                        <a:pt x="764" y="245"/>
                      </a:lnTo>
                      <a:lnTo>
                        <a:pt x="781" y="249"/>
                      </a:lnTo>
                      <a:lnTo>
                        <a:pt x="798" y="256"/>
                      </a:lnTo>
                      <a:lnTo>
                        <a:pt x="813" y="266"/>
                      </a:lnTo>
                      <a:lnTo>
                        <a:pt x="828" y="279"/>
                      </a:lnTo>
                      <a:lnTo>
                        <a:pt x="839" y="295"/>
                      </a:lnTo>
                      <a:lnTo>
                        <a:pt x="846" y="312"/>
                      </a:lnTo>
                      <a:lnTo>
                        <a:pt x="849" y="331"/>
                      </a:lnTo>
                      <a:lnTo>
                        <a:pt x="849" y="349"/>
                      </a:lnTo>
                      <a:lnTo>
                        <a:pt x="846" y="367"/>
                      </a:lnTo>
                      <a:lnTo>
                        <a:pt x="839" y="383"/>
                      </a:lnTo>
                      <a:lnTo>
                        <a:pt x="829" y="399"/>
                      </a:lnTo>
                      <a:lnTo>
                        <a:pt x="815" y="414"/>
                      </a:lnTo>
                      <a:lnTo>
                        <a:pt x="590" y="601"/>
                      </a:lnTo>
                      <a:lnTo>
                        <a:pt x="629" y="634"/>
                      </a:lnTo>
                      <a:close/>
                    </a:path>
                  </a:pathLst>
                </a:custGeom>
                <a:solidFill>
                  <a:srgbClr val="0000E5"/>
                </a:solidFill>
                <a:ln w="9525">
                  <a:noFill/>
                  <a:round/>
                  <a:headEnd/>
                  <a:tailEnd/>
                </a:ln>
              </p:spPr>
              <p:txBody>
                <a:bodyPr/>
                <a:lstStyle/>
                <a:p>
                  <a:endParaRPr lang="ja-JP" altLang="en-US"/>
                </a:p>
              </p:txBody>
            </p:sp>
            <p:sp>
              <p:nvSpPr>
                <p:cNvPr id="17" name="Freeform 15">
                  <a:extLst>
                    <a:ext uri="{FF2B5EF4-FFF2-40B4-BE49-F238E27FC236}">
                      <a16:creationId xmlns:a16="http://schemas.microsoft.com/office/drawing/2014/main" id="{3FE16BEE-EE2D-4983-9CC8-68359D6BFAFA}"/>
                    </a:ext>
                  </a:extLst>
                </p:cNvPr>
                <p:cNvSpPr>
                  <a:spLocks/>
                </p:cNvSpPr>
                <p:nvPr/>
              </p:nvSpPr>
              <p:spPr bwMode="auto">
                <a:xfrm>
                  <a:off x="1247" y="2299"/>
                  <a:ext cx="123" cy="133"/>
                </a:xfrm>
                <a:custGeom>
                  <a:avLst/>
                  <a:gdLst>
                    <a:gd name="T0" fmla="*/ 0 w 858"/>
                    <a:gd name="T1" fmla="*/ 0 h 934"/>
                    <a:gd name="T2" fmla="*/ 0 w 858"/>
                    <a:gd name="T3" fmla="*/ 0 h 934"/>
                    <a:gd name="T4" fmla="*/ 0 w 858"/>
                    <a:gd name="T5" fmla="*/ 0 h 934"/>
                    <a:gd name="T6" fmla="*/ 0 w 858"/>
                    <a:gd name="T7" fmla="*/ 0 h 934"/>
                    <a:gd name="T8" fmla="*/ 0 w 858"/>
                    <a:gd name="T9" fmla="*/ 0 h 934"/>
                    <a:gd name="T10" fmla="*/ 0 60000 65536"/>
                    <a:gd name="T11" fmla="*/ 0 60000 65536"/>
                    <a:gd name="T12" fmla="*/ 0 60000 65536"/>
                    <a:gd name="T13" fmla="*/ 0 60000 65536"/>
                    <a:gd name="T14" fmla="*/ 0 60000 65536"/>
                    <a:gd name="T15" fmla="*/ 0 w 858"/>
                    <a:gd name="T16" fmla="*/ 0 h 934"/>
                    <a:gd name="T17" fmla="*/ 858 w 858"/>
                    <a:gd name="T18" fmla="*/ 934 h 934"/>
                  </a:gdLst>
                  <a:ahLst/>
                  <a:cxnLst>
                    <a:cxn ang="T10">
                      <a:pos x="T0" y="T1"/>
                    </a:cxn>
                    <a:cxn ang="T11">
                      <a:pos x="T2" y="T3"/>
                    </a:cxn>
                    <a:cxn ang="T12">
                      <a:pos x="T4" y="T5"/>
                    </a:cxn>
                    <a:cxn ang="T13">
                      <a:pos x="T6" y="T7"/>
                    </a:cxn>
                    <a:cxn ang="T14">
                      <a:pos x="T8" y="T9"/>
                    </a:cxn>
                  </a:cxnLst>
                  <a:rect l="T15" t="T16" r="T17" b="T18"/>
                  <a:pathLst>
                    <a:path w="858" h="934">
                      <a:moveTo>
                        <a:pt x="0" y="221"/>
                      </a:moveTo>
                      <a:lnTo>
                        <a:pt x="596" y="934"/>
                      </a:lnTo>
                      <a:lnTo>
                        <a:pt x="858" y="712"/>
                      </a:lnTo>
                      <a:lnTo>
                        <a:pt x="262" y="0"/>
                      </a:lnTo>
                      <a:lnTo>
                        <a:pt x="0" y="221"/>
                      </a:lnTo>
                      <a:close/>
                    </a:path>
                  </a:pathLst>
                </a:custGeom>
                <a:solidFill>
                  <a:srgbClr val="0000E5"/>
                </a:solidFill>
                <a:ln w="9525">
                  <a:noFill/>
                  <a:round/>
                  <a:headEnd/>
                  <a:tailEnd/>
                </a:ln>
              </p:spPr>
              <p:txBody>
                <a:bodyPr/>
                <a:lstStyle/>
                <a:p>
                  <a:endParaRPr lang="ja-JP" altLang="en-US"/>
                </a:p>
              </p:txBody>
            </p:sp>
            <p:sp>
              <p:nvSpPr>
                <p:cNvPr id="18" name="Freeform 16">
                  <a:extLst>
                    <a:ext uri="{FF2B5EF4-FFF2-40B4-BE49-F238E27FC236}">
                      <a16:creationId xmlns:a16="http://schemas.microsoft.com/office/drawing/2014/main" id="{6FEF57B9-3B4F-46BE-93AF-9945389F9226}"/>
                    </a:ext>
                  </a:extLst>
                </p:cNvPr>
                <p:cNvSpPr>
                  <a:spLocks/>
                </p:cNvSpPr>
                <p:nvPr/>
              </p:nvSpPr>
              <p:spPr bwMode="auto">
                <a:xfrm>
                  <a:off x="1332" y="2398"/>
                  <a:ext cx="17" cy="18"/>
                </a:xfrm>
                <a:custGeom>
                  <a:avLst/>
                  <a:gdLst>
                    <a:gd name="T0" fmla="*/ 0 w 121"/>
                    <a:gd name="T1" fmla="*/ 0 h 122"/>
                    <a:gd name="T2" fmla="*/ 0 w 121"/>
                    <a:gd name="T3" fmla="*/ 0 h 122"/>
                    <a:gd name="T4" fmla="*/ 0 w 121"/>
                    <a:gd name="T5" fmla="*/ 0 h 122"/>
                    <a:gd name="T6" fmla="*/ 0 w 121"/>
                    <a:gd name="T7" fmla="*/ 0 h 122"/>
                    <a:gd name="T8" fmla="*/ 0 w 121"/>
                    <a:gd name="T9" fmla="*/ 0 h 122"/>
                    <a:gd name="T10" fmla="*/ 0 w 121"/>
                    <a:gd name="T11" fmla="*/ 0 h 122"/>
                    <a:gd name="T12" fmla="*/ 0 w 121"/>
                    <a:gd name="T13" fmla="*/ 0 h 122"/>
                    <a:gd name="T14" fmla="*/ 0 w 121"/>
                    <a:gd name="T15" fmla="*/ 0 h 122"/>
                    <a:gd name="T16" fmla="*/ 0 w 121"/>
                    <a:gd name="T17" fmla="*/ 0 h 122"/>
                    <a:gd name="T18" fmla="*/ 0 w 121"/>
                    <a:gd name="T19" fmla="*/ 0 h 122"/>
                    <a:gd name="T20" fmla="*/ 0 w 121"/>
                    <a:gd name="T21" fmla="*/ 0 h 122"/>
                    <a:gd name="T22" fmla="*/ 0 w 121"/>
                    <a:gd name="T23" fmla="*/ 0 h 122"/>
                    <a:gd name="T24" fmla="*/ 0 w 121"/>
                    <a:gd name="T25" fmla="*/ 0 h 122"/>
                    <a:gd name="T26" fmla="*/ 0 w 121"/>
                    <a:gd name="T27" fmla="*/ 0 h 122"/>
                    <a:gd name="T28" fmla="*/ 0 w 121"/>
                    <a:gd name="T29" fmla="*/ 0 h 122"/>
                    <a:gd name="T30" fmla="*/ 0 w 121"/>
                    <a:gd name="T31" fmla="*/ 0 h 122"/>
                    <a:gd name="T32" fmla="*/ 0 w 121"/>
                    <a:gd name="T33" fmla="*/ 0 h 122"/>
                    <a:gd name="T34" fmla="*/ 0 w 121"/>
                    <a:gd name="T35" fmla="*/ 0 h 122"/>
                    <a:gd name="T36" fmla="*/ 0 w 121"/>
                    <a:gd name="T37" fmla="*/ 0 h 122"/>
                    <a:gd name="T38" fmla="*/ 0 w 121"/>
                    <a:gd name="T39" fmla="*/ 0 h 122"/>
                    <a:gd name="T40" fmla="*/ 0 w 121"/>
                    <a:gd name="T41" fmla="*/ 0 h 122"/>
                    <a:gd name="T42" fmla="*/ 0 w 121"/>
                    <a:gd name="T43" fmla="*/ 0 h 122"/>
                    <a:gd name="T44" fmla="*/ 0 w 121"/>
                    <a:gd name="T45" fmla="*/ 0 h 122"/>
                    <a:gd name="T46" fmla="*/ 0 w 121"/>
                    <a:gd name="T47" fmla="*/ 0 h 122"/>
                    <a:gd name="T48" fmla="*/ 0 w 121"/>
                    <a:gd name="T49" fmla="*/ 0 h 122"/>
                    <a:gd name="T50" fmla="*/ 0 w 121"/>
                    <a:gd name="T51" fmla="*/ 0 h 122"/>
                    <a:gd name="T52" fmla="*/ 0 w 121"/>
                    <a:gd name="T53" fmla="*/ 0 h 122"/>
                    <a:gd name="T54" fmla="*/ 0 w 121"/>
                    <a:gd name="T55" fmla="*/ 0 h 122"/>
                    <a:gd name="T56" fmla="*/ 0 w 121"/>
                    <a:gd name="T57" fmla="*/ 0 h 122"/>
                    <a:gd name="T58" fmla="*/ 0 w 121"/>
                    <a:gd name="T59" fmla="*/ 0 h 122"/>
                    <a:gd name="T60" fmla="*/ 0 w 121"/>
                    <a:gd name="T61" fmla="*/ 0 h 122"/>
                    <a:gd name="T62" fmla="*/ 0 w 121"/>
                    <a:gd name="T63" fmla="*/ 0 h 122"/>
                    <a:gd name="T64" fmla="*/ 0 w 121"/>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22"/>
                    <a:gd name="T101" fmla="*/ 121 w 121"/>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22">
                      <a:moveTo>
                        <a:pt x="61" y="122"/>
                      </a:moveTo>
                      <a:lnTo>
                        <a:pt x="73" y="121"/>
                      </a:lnTo>
                      <a:lnTo>
                        <a:pt x="85" y="117"/>
                      </a:lnTo>
                      <a:lnTo>
                        <a:pt x="95" y="111"/>
                      </a:lnTo>
                      <a:lnTo>
                        <a:pt x="104" y="103"/>
                      </a:lnTo>
                      <a:lnTo>
                        <a:pt x="111" y="94"/>
                      </a:lnTo>
                      <a:lnTo>
                        <a:pt x="116" y="84"/>
                      </a:lnTo>
                      <a:lnTo>
                        <a:pt x="120" y="73"/>
                      </a:lnTo>
                      <a:lnTo>
                        <a:pt x="121" y="61"/>
                      </a:lnTo>
                      <a:lnTo>
                        <a:pt x="120" y="49"/>
                      </a:lnTo>
                      <a:lnTo>
                        <a:pt x="116" y="38"/>
                      </a:lnTo>
                      <a:lnTo>
                        <a:pt x="111" y="27"/>
                      </a:lnTo>
                      <a:lnTo>
                        <a:pt x="104" y="18"/>
                      </a:lnTo>
                      <a:lnTo>
                        <a:pt x="95" y="10"/>
                      </a:lnTo>
                      <a:lnTo>
                        <a:pt x="85" y="5"/>
                      </a:lnTo>
                      <a:lnTo>
                        <a:pt x="73" y="1"/>
                      </a:lnTo>
                      <a:lnTo>
                        <a:pt x="61" y="0"/>
                      </a:lnTo>
                      <a:lnTo>
                        <a:pt x="48" y="1"/>
                      </a:lnTo>
                      <a:lnTo>
                        <a:pt x="37" y="5"/>
                      </a:lnTo>
                      <a:lnTo>
                        <a:pt x="27" y="10"/>
                      </a:lnTo>
                      <a:lnTo>
                        <a:pt x="18" y="18"/>
                      </a:lnTo>
                      <a:lnTo>
                        <a:pt x="10" y="27"/>
                      </a:lnTo>
                      <a:lnTo>
                        <a:pt x="5" y="38"/>
                      </a:lnTo>
                      <a:lnTo>
                        <a:pt x="1" y="49"/>
                      </a:lnTo>
                      <a:lnTo>
                        <a:pt x="0" y="61"/>
                      </a:lnTo>
                      <a:lnTo>
                        <a:pt x="1" y="73"/>
                      </a:lnTo>
                      <a:lnTo>
                        <a:pt x="5" y="84"/>
                      </a:lnTo>
                      <a:lnTo>
                        <a:pt x="10" y="94"/>
                      </a:lnTo>
                      <a:lnTo>
                        <a:pt x="18" y="103"/>
                      </a:lnTo>
                      <a:lnTo>
                        <a:pt x="27" y="111"/>
                      </a:lnTo>
                      <a:lnTo>
                        <a:pt x="37" y="117"/>
                      </a:lnTo>
                      <a:lnTo>
                        <a:pt x="48" y="121"/>
                      </a:lnTo>
                      <a:lnTo>
                        <a:pt x="61" y="122"/>
                      </a:lnTo>
                      <a:close/>
                    </a:path>
                  </a:pathLst>
                </a:custGeom>
                <a:solidFill>
                  <a:srgbClr val="FFFFFF"/>
                </a:solidFill>
                <a:ln w="9525">
                  <a:noFill/>
                  <a:round/>
                  <a:headEnd/>
                  <a:tailEnd/>
                </a:ln>
              </p:spPr>
              <p:txBody>
                <a:bodyPr/>
                <a:lstStyle/>
                <a:p>
                  <a:endParaRPr lang="ja-JP" altLang="en-US"/>
                </a:p>
              </p:txBody>
            </p:sp>
          </p:grpSp>
        </p:grpSp>
      </p:grpSp>
      <p:grpSp>
        <p:nvGrpSpPr>
          <p:cNvPr id="21" name="グループ化 20">
            <a:extLst>
              <a:ext uri="{FF2B5EF4-FFF2-40B4-BE49-F238E27FC236}">
                <a16:creationId xmlns:a16="http://schemas.microsoft.com/office/drawing/2014/main" id="{C692B7CB-7264-41C1-94AA-9195AD82833B}"/>
              </a:ext>
            </a:extLst>
          </p:cNvPr>
          <p:cNvGrpSpPr/>
          <p:nvPr/>
        </p:nvGrpSpPr>
        <p:grpSpPr>
          <a:xfrm>
            <a:off x="4499992" y="2132856"/>
            <a:ext cx="4409058" cy="3960440"/>
            <a:chOff x="4644008" y="2348880"/>
            <a:chExt cx="4409058" cy="3960440"/>
          </a:xfrm>
        </p:grpSpPr>
        <p:sp>
          <p:nvSpPr>
            <p:cNvPr id="22" name="Text Box 17">
              <a:extLst>
                <a:ext uri="{FF2B5EF4-FFF2-40B4-BE49-F238E27FC236}">
                  <a16:creationId xmlns:a16="http://schemas.microsoft.com/office/drawing/2014/main" id="{D9116C21-FE56-4F68-B449-EB5450105D00}"/>
                </a:ext>
              </a:extLst>
            </p:cNvPr>
            <p:cNvSpPr txBox="1">
              <a:spLocks noChangeArrowheads="1"/>
            </p:cNvSpPr>
            <p:nvPr/>
          </p:nvSpPr>
          <p:spPr bwMode="auto">
            <a:xfrm>
              <a:off x="4644008" y="2348880"/>
              <a:ext cx="4289425" cy="861774"/>
            </a:xfrm>
            <a:prstGeom prst="rect">
              <a:avLst/>
            </a:prstGeom>
            <a:noFill/>
            <a:ln w="9525">
              <a:noFill/>
              <a:miter lim="800000"/>
              <a:headEnd/>
              <a:tailEnd/>
            </a:ln>
          </p:spPr>
          <p:txBody>
            <a:bodyPr>
              <a:spAutoFit/>
            </a:bodyPr>
            <a:lstStyle/>
            <a:p>
              <a:pPr eaLnBrk="1" hangingPunct="1"/>
              <a:r>
                <a:rPr lang="en-US" altLang="ja-JP" sz="1800" b="1" dirty="0">
                  <a:solidFill>
                    <a:srgbClr val="000000"/>
                  </a:solidFill>
                  <a:latin typeface="Meiryo UI" panose="020B0604030504040204" pitchFamily="50" charset="-128"/>
                  <a:ea typeface="Meiryo UI" panose="020B0604030504040204" pitchFamily="50" charset="-128"/>
                </a:rPr>
                <a:t>○</a:t>
              </a:r>
              <a:r>
                <a:rPr lang="ja-JP" altLang="en-US" sz="1800" b="1" dirty="0">
                  <a:solidFill>
                    <a:srgbClr val="000000"/>
                  </a:solidFill>
                  <a:latin typeface="Meiryo UI" panose="020B0604030504040204" pitchFamily="50" charset="-128"/>
                  <a:ea typeface="Meiryo UI" panose="020B0604030504040204" pitchFamily="50" charset="-128"/>
                </a:rPr>
                <a:t>受注照会</a:t>
              </a:r>
              <a:r>
                <a:rPr lang="en-US" altLang="ja-JP" sz="1800" b="1" dirty="0">
                  <a:solidFill>
                    <a:srgbClr val="000000"/>
                  </a:solidFill>
                  <a:latin typeface="Meiryo UI" panose="020B0604030504040204" pitchFamily="50" charset="-128"/>
                  <a:ea typeface="Meiryo UI" panose="020B0604030504040204" pitchFamily="50" charset="-128"/>
                </a:rPr>
                <a:t>〔</a:t>
              </a:r>
              <a:r>
                <a:rPr lang="ja-JP" altLang="en-US" sz="1800" b="1" dirty="0">
                  <a:solidFill>
                    <a:srgbClr val="000000"/>
                  </a:solidFill>
                  <a:latin typeface="Meiryo UI" panose="020B0604030504040204" pitchFamily="50" charset="-128"/>
                  <a:ea typeface="Meiryo UI" panose="020B0604030504040204" pitchFamily="50" charset="-128"/>
                </a:rPr>
                <a:t>詳細</a:t>
              </a:r>
              <a:r>
                <a:rPr lang="en-US" altLang="ja-JP" sz="1800" b="1" dirty="0">
                  <a:solidFill>
                    <a:srgbClr val="000000"/>
                  </a:solidFill>
                  <a:latin typeface="Meiryo UI" panose="020B0604030504040204" pitchFamily="50" charset="-128"/>
                  <a:ea typeface="Meiryo UI" panose="020B0604030504040204" pitchFamily="50" charset="-128"/>
                </a:rPr>
                <a:t>〕</a:t>
              </a:r>
              <a:r>
                <a:rPr lang="ja-JP" altLang="en-US" sz="1800" b="1" dirty="0">
                  <a:solidFill>
                    <a:srgbClr val="000000"/>
                  </a:solidFill>
                  <a:latin typeface="Meiryo UI" panose="020B0604030504040204" pitchFamily="50" charset="-128"/>
                  <a:ea typeface="Meiryo UI" panose="020B0604030504040204" pitchFamily="50" charset="-128"/>
                </a:rPr>
                <a:t>画面</a:t>
              </a:r>
            </a:p>
            <a:p>
              <a:pPr eaLnBrk="1" hangingPunct="1"/>
              <a:r>
                <a:rPr lang="ja-JP" altLang="en-US" sz="1600" dirty="0">
                  <a:solidFill>
                    <a:srgbClr val="000000"/>
                  </a:solidFill>
                  <a:latin typeface="Meiryo UI" panose="020B0604030504040204" pitchFamily="50" charset="-128"/>
                  <a:ea typeface="Meiryo UI" panose="020B0604030504040204" pitchFamily="50" charset="-128"/>
                  <a:cs typeface="Meiryo UI" pitchFamily="50" charset="-128"/>
                </a:rPr>
                <a:t>　分納における納期回答入力や取引に関する</a:t>
              </a:r>
              <a:endParaRPr lang="en-US" altLang="ja-JP" sz="1600" dirty="0">
                <a:solidFill>
                  <a:srgbClr val="000000"/>
                </a:solidFill>
                <a:latin typeface="Meiryo UI" panose="020B0604030504040204" pitchFamily="50" charset="-128"/>
                <a:ea typeface="Meiryo UI" panose="020B0604030504040204" pitchFamily="50" charset="-128"/>
                <a:cs typeface="Meiryo UI" pitchFamily="50" charset="-128"/>
              </a:endParaRPr>
            </a:p>
            <a:p>
              <a:pPr eaLnBrk="1" hangingPunct="1"/>
              <a:r>
                <a:rPr lang="ja-JP" altLang="en-US" sz="1600" dirty="0">
                  <a:solidFill>
                    <a:srgbClr val="000000"/>
                  </a:solidFill>
                  <a:latin typeface="Meiryo UI" panose="020B0604030504040204" pitchFamily="50" charset="-128"/>
                  <a:ea typeface="Meiryo UI" panose="020B0604030504040204" pitchFamily="50" charset="-128"/>
                  <a:cs typeface="Meiryo UI" pitchFamily="50" charset="-128"/>
                </a:rPr>
                <a:t>　コメント入力を容易にできます。</a:t>
              </a:r>
            </a:p>
          </p:txBody>
        </p:sp>
        <p:grpSp>
          <p:nvGrpSpPr>
            <p:cNvPr id="23" name="グループ化 75">
              <a:extLst>
                <a:ext uri="{FF2B5EF4-FFF2-40B4-BE49-F238E27FC236}">
                  <a16:creationId xmlns:a16="http://schemas.microsoft.com/office/drawing/2014/main" id="{0E1FB8B4-3D85-4F7A-8A3F-AA8EA8BF3590}"/>
                </a:ext>
              </a:extLst>
            </p:cNvPr>
            <p:cNvGrpSpPr/>
            <p:nvPr/>
          </p:nvGrpSpPr>
          <p:grpSpPr>
            <a:xfrm>
              <a:off x="4813965" y="3327614"/>
              <a:ext cx="4239101" cy="2981706"/>
              <a:chOff x="4813965" y="3212976"/>
              <a:chExt cx="4239101" cy="2981706"/>
            </a:xfrm>
          </p:grpSpPr>
          <p:grpSp>
            <p:nvGrpSpPr>
              <p:cNvPr id="24" name="グループ化 74">
                <a:extLst>
                  <a:ext uri="{FF2B5EF4-FFF2-40B4-BE49-F238E27FC236}">
                    <a16:creationId xmlns:a16="http://schemas.microsoft.com/office/drawing/2014/main" id="{1F550E2C-2DB9-41AA-A8F4-7952831702B0}"/>
                  </a:ext>
                </a:extLst>
              </p:cNvPr>
              <p:cNvGrpSpPr/>
              <p:nvPr/>
            </p:nvGrpSpPr>
            <p:grpSpPr>
              <a:xfrm>
                <a:off x="4813965" y="3212976"/>
                <a:ext cx="4239101" cy="2981706"/>
                <a:chOff x="4813965" y="3212976"/>
                <a:chExt cx="4239101" cy="2981706"/>
              </a:xfrm>
            </p:grpSpPr>
            <p:pic>
              <p:nvPicPr>
                <p:cNvPr id="33" name="図 32">
                  <a:extLst>
                    <a:ext uri="{FF2B5EF4-FFF2-40B4-BE49-F238E27FC236}">
                      <a16:creationId xmlns:a16="http://schemas.microsoft.com/office/drawing/2014/main" id="{E0D49548-B50E-43BE-81B7-CB2ED122C2DC}"/>
                    </a:ext>
                  </a:extLst>
                </p:cNvPr>
                <p:cNvPicPr>
                  <a:picLocks noChangeAspect="1"/>
                </p:cNvPicPr>
                <p:nvPr/>
              </p:nvPicPr>
              <p:blipFill>
                <a:blip r:embed="rId4" cstate="print"/>
                <a:srcRect/>
                <a:stretch>
                  <a:fillRect/>
                </a:stretch>
              </p:blipFill>
              <p:spPr bwMode="auto">
                <a:xfrm>
                  <a:off x="4813965" y="3212976"/>
                  <a:ext cx="4239101" cy="2981706"/>
                </a:xfrm>
                <a:prstGeom prst="rect">
                  <a:avLst/>
                </a:prstGeom>
                <a:noFill/>
                <a:ln w="9525">
                  <a:noFill/>
                  <a:miter lim="800000"/>
                  <a:headEnd/>
                  <a:tailEnd/>
                </a:ln>
              </p:spPr>
            </p:pic>
            <p:sp>
              <p:nvSpPr>
                <p:cNvPr id="34" name="Rectangle 8">
                  <a:extLst>
                    <a:ext uri="{FF2B5EF4-FFF2-40B4-BE49-F238E27FC236}">
                      <a16:creationId xmlns:a16="http://schemas.microsoft.com/office/drawing/2014/main" id="{C9996F08-75C9-4731-9C49-2419365DBB5E}"/>
                    </a:ext>
                  </a:extLst>
                </p:cNvPr>
                <p:cNvSpPr>
                  <a:spLocks noChangeArrowheads="1"/>
                </p:cNvSpPr>
                <p:nvPr/>
              </p:nvSpPr>
              <p:spPr bwMode="auto">
                <a:xfrm>
                  <a:off x="6827100" y="4668767"/>
                  <a:ext cx="1902686" cy="1224034"/>
                </a:xfrm>
                <a:prstGeom prst="rect">
                  <a:avLst/>
                </a:prstGeom>
                <a:noFill/>
                <a:ln w="25400">
                  <a:solidFill>
                    <a:srgbClr val="FF0000"/>
                  </a:solidFill>
                  <a:miter lim="800000"/>
                  <a:headEnd/>
                  <a:tailEnd/>
                </a:ln>
              </p:spPr>
              <p:txBody>
                <a:bodyPr wrap="none" anchor="ctr"/>
                <a:lstStyle/>
                <a:p>
                  <a:endParaRPr lang="ja-JP" altLang="ja-JP"/>
                </a:p>
              </p:txBody>
            </p:sp>
          </p:grpSp>
          <p:grpSp>
            <p:nvGrpSpPr>
              <p:cNvPr id="25" name="Group 9">
                <a:extLst>
                  <a:ext uri="{FF2B5EF4-FFF2-40B4-BE49-F238E27FC236}">
                    <a16:creationId xmlns:a16="http://schemas.microsoft.com/office/drawing/2014/main" id="{682E45E4-F28A-48D6-8CE1-4E43D974573B}"/>
                  </a:ext>
                </a:extLst>
              </p:cNvPr>
              <p:cNvGrpSpPr>
                <a:grpSpLocks noChangeAspect="1"/>
              </p:cNvGrpSpPr>
              <p:nvPr/>
            </p:nvGrpSpPr>
            <p:grpSpPr bwMode="auto">
              <a:xfrm>
                <a:off x="6487318" y="5133851"/>
                <a:ext cx="388938" cy="465138"/>
                <a:chOff x="1247" y="2139"/>
                <a:chExt cx="245" cy="293"/>
              </a:xfrm>
            </p:grpSpPr>
            <p:sp>
              <p:nvSpPr>
                <p:cNvPr id="26" name="AutoShape 10">
                  <a:extLst>
                    <a:ext uri="{FF2B5EF4-FFF2-40B4-BE49-F238E27FC236}">
                      <a16:creationId xmlns:a16="http://schemas.microsoft.com/office/drawing/2014/main" id="{B1E0B95A-6FB6-40B5-A0C3-4E1EEF368D52}"/>
                    </a:ext>
                  </a:extLst>
                </p:cNvPr>
                <p:cNvSpPr>
                  <a:spLocks noChangeAspect="1" noChangeArrowheads="1" noTextEdit="1"/>
                </p:cNvSpPr>
                <p:nvPr/>
              </p:nvSpPr>
              <p:spPr bwMode="auto">
                <a:xfrm>
                  <a:off x="1247" y="2139"/>
                  <a:ext cx="245" cy="293"/>
                </a:xfrm>
                <a:prstGeom prst="rect">
                  <a:avLst/>
                </a:prstGeom>
                <a:noFill/>
                <a:ln w="9525">
                  <a:noFill/>
                  <a:miter lim="800000"/>
                  <a:headEnd/>
                  <a:tailEnd/>
                </a:ln>
              </p:spPr>
              <p:txBody>
                <a:bodyPr/>
                <a:lstStyle/>
                <a:p>
                  <a:endParaRPr lang="ja-JP" altLang="en-US"/>
                </a:p>
              </p:txBody>
            </p:sp>
            <p:sp>
              <p:nvSpPr>
                <p:cNvPr id="27" name="Freeform 11">
                  <a:extLst>
                    <a:ext uri="{FF2B5EF4-FFF2-40B4-BE49-F238E27FC236}">
                      <a16:creationId xmlns:a16="http://schemas.microsoft.com/office/drawing/2014/main" id="{8319704D-E089-4207-8517-CEA83F9FC3AD}"/>
                    </a:ext>
                  </a:extLst>
                </p:cNvPr>
                <p:cNvSpPr>
                  <a:spLocks/>
                </p:cNvSpPr>
                <p:nvPr/>
              </p:nvSpPr>
              <p:spPr bwMode="auto">
                <a:xfrm>
                  <a:off x="1286" y="2143"/>
                  <a:ext cx="203" cy="245"/>
                </a:xfrm>
                <a:custGeom>
                  <a:avLst/>
                  <a:gdLst>
                    <a:gd name="T0" fmla="*/ 0 w 1423"/>
                    <a:gd name="T1" fmla="*/ 0 h 1717"/>
                    <a:gd name="T2" fmla="*/ 0 w 1423"/>
                    <a:gd name="T3" fmla="*/ 0 h 1717"/>
                    <a:gd name="T4" fmla="*/ 0 w 1423"/>
                    <a:gd name="T5" fmla="*/ 0 h 1717"/>
                    <a:gd name="T6" fmla="*/ 0 w 1423"/>
                    <a:gd name="T7" fmla="*/ 0 h 1717"/>
                    <a:gd name="T8" fmla="*/ 0 w 1423"/>
                    <a:gd name="T9" fmla="*/ 0 h 1717"/>
                    <a:gd name="T10" fmla="*/ 0 w 1423"/>
                    <a:gd name="T11" fmla="*/ 0 h 1717"/>
                    <a:gd name="T12" fmla="*/ 0 w 1423"/>
                    <a:gd name="T13" fmla="*/ 0 h 1717"/>
                    <a:gd name="T14" fmla="*/ 0 w 1423"/>
                    <a:gd name="T15" fmla="*/ 0 h 1717"/>
                    <a:gd name="T16" fmla="*/ 0 w 1423"/>
                    <a:gd name="T17" fmla="*/ 0 h 1717"/>
                    <a:gd name="T18" fmla="*/ 0 w 1423"/>
                    <a:gd name="T19" fmla="*/ 0 h 1717"/>
                    <a:gd name="T20" fmla="*/ 0 w 1423"/>
                    <a:gd name="T21" fmla="*/ 0 h 1717"/>
                    <a:gd name="T22" fmla="*/ 0 w 1423"/>
                    <a:gd name="T23" fmla="*/ 0 h 1717"/>
                    <a:gd name="T24" fmla="*/ 0 w 1423"/>
                    <a:gd name="T25" fmla="*/ 0 h 1717"/>
                    <a:gd name="T26" fmla="*/ 0 w 1423"/>
                    <a:gd name="T27" fmla="*/ 0 h 1717"/>
                    <a:gd name="T28" fmla="*/ 0 w 1423"/>
                    <a:gd name="T29" fmla="*/ 0 h 1717"/>
                    <a:gd name="T30" fmla="*/ 0 w 1423"/>
                    <a:gd name="T31" fmla="*/ 0 h 1717"/>
                    <a:gd name="T32" fmla="*/ 0 w 1423"/>
                    <a:gd name="T33" fmla="*/ 0 h 1717"/>
                    <a:gd name="T34" fmla="*/ 0 w 1423"/>
                    <a:gd name="T35" fmla="*/ 0 h 1717"/>
                    <a:gd name="T36" fmla="*/ 0 w 1423"/>
                    <a:gd name="T37" fmla="*/ 0 h 1717"/>
                    <a:gd name="T38" fmla="*/ 0 w 1423"/>
                    <a:gd name="T39" fmla="*/ 0 h 1717"/>
                    <a:gd name="T40" fmla="*/ 0 w 1423"/>
                    <a:gd name="T41" fmla="*/ 0 h 1717"/>
                    <a:gd name="T42" fmla="*/ 0 w 1423"/>
                    <a:gd name="T43" fmla="*/ 0 h 1717"/>
                    <a:gd name="T44" fmla="*/ 0 w 1423"/>
                    <a:gd name="T45" fmla="*/ 0 h 1717"/>
                    <a:gd name="T46" fmla="*/ 0 w 1423"/>
                    <a:gd name="T47" fmla="*/ 0 h 1717"/>
                    <a:gd name="T48" fmla="*/ 0 w 1423"/>
                    <a:gd name="T49" fmla="*/ 0 h 1717"/>
                    <a:gd name="T50" fmla="*/ 0 w 1423"/>
                    <a:gd name="T51" fmla="*/ 0 h 1717"/>
                    <a:gd name="T52" fmla="*/ 0 w 1423"/>
                    <a:gd name="T53" fmla="*/ 0 h 1717"/>
                    <a:gd name="T54" fmla="*/ 0 w 1423"/>
                    <a:gd name="T55" fmla="*/ 0 h 1717"/>
                    <a:gd name="T56" fmla="*/ 0 w 1423"/>
                    <a:gd name="T57" fmla="*/ 0 h 1717"/>
                    <a:gd name="T58" fmla="*/ 0 w 1423"/>
                    <a:gd name="T59" fmla="*/ 0 h 1717"/>
                    <a:gd name="T60" fmla="*/ 0 w 1423"/>
                    <a:gd name="T61" fmla="*/ 0 h 1717"/>
                    <a:gd name="T62" fmla="*/ 0 w 1423"/>
                    <a:gd name="T63" fmla="*/ 0 h 1717"/>
                    <a:gd name="T64" fmla="*/ 0 w 1423"/>
                    <a:gd name="T65" fmla="*/ 0 h 1717"/>
                    <a:gd name="T66" fmla="*/ 0 w 1423"/>
                    <a:gd name="T67" fmla="*/ 0 h 1717"/>
                    <a:gd name="T68" fmla="*/ 0 w 1423"/>
                    <a:gd name="T69" fmla="*/ 0 h 1717"/>
                    <a:gd name="T70" fmla="*/ 0 w 1423"/>
                    <a:gd name="T71" fmla="*/ 0 h 1717"/>
                    <a:gd name="T72" fmla="*/ 0 w 1423"/>
                    <a:gd name="T73" fmla="*/ 0 h 1717"/>
                    <a:gd name="T74" fmla="*/ 0 w 1423"/>
                    <a:gd name="T75" fmla="*/ 0 h 1717"/>
                    <a:gd name="T76" fmla="*/ 0 w 1423"/>
                    <a:gd name="T77" fmla="*/ 0 h 1717"/>
                    <a:gd name="T78" fmla="*/ 0 w 1423"/>
                    <a:gd name="T79" fmla="*/ 0 h 1717"/>
                    <a:gd name="T80" fmla="*/ 0 w 1423"/>
                    <a:gd name="T81" fmla="*/ 0 h 1717"/>
                    <a:gd name="T82" fmla="*/ 0 w 1423"/>
                    <a:gd name="T83" fmla="*/ 0 h 1717"/>
                    <a:gd name="T84" fmla="*/ 0 w 1423"/>
                    <a:gd name="T85" fmla="*/ 0 h 1717"/>
                    <a:gd name="T86" fmla="*/ 0 w 1423"/>
                    <a:gd name="T87" fmla="*/ 0 h 17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3"/>
                    <a:gd name="T133" fmla="*/ 0 h 1717"/>
                    <a:gd name="T134" fmla="*/ 1423 w 1423"/>
                    <a:gd name="T135" fmla="*/ 1717 h 17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3" h="1717">
                      <a:moveTo>
                        <a:pt x="515" y="1717"/>
                      </a:moveTo>
                      <a:lnTo>
                        <a:pt x="537" y="1712"/>
                      </a:lnTo>
                      <a:lnTo>
                        <a:pt x="561" y="1705"/>
                      </a:lnTo>
                      <a:lnTo>
                        <a:pt x="588" y="1698"/>
                      </a:lnTo>
                      <a:lnTo>
                        <a:pt x="615" y="1688"/>
                      </a:lnTo>
                      <a:lnTo>
                        <a:pt x="645" y="1678"/>
                      </a:lnTo>
                      <a:lnTo>
                        <a:pt x="677" y="1665"/>
                      </a:lnTo>
                      <a:lnTo>
                        <a:pt x="709" y="1649"/>
                      </a:lnTo>
                      <a:lnTo>
                        <a:pt x="743" y="1633"/>
                      </a:lnTo>
                      <a:lnTo>
                        <a:pt x="778" y="1614"/>
                      </a:lnTo>
                      <a:lnTo>
                        <a:pt x="813" y="1593"/>
                      </a:lnTo>
                      <a:lnTo>
                        <a:pt x="848" y="1568"/>
                      </a:lnTo>
                      <a:lnTo>
                        <a:pt x="885" y="1541"/>
                      </a:lnTo>
                      <a:lnTo>
                        <a:pt x="920" y="1512"/>
                      </a:lnTo>
                      <a:lnTo>
                        <a:pt x="956" y="1479"/>
                      </a:lnTo>
                      <a:lnTo>
                        <a:pt x="990" y="1444"/>
                      </a:lnTo>
                      <a:lnTo>
                        <a:pt x="1025" y="1404"/>
                      </a:lnTo>
                      <a:lnTo>
                        <a:pt x="1041" y="1408"/>
                      </a:lnTo>
                      <a:lnTo>
                        <a:pt x="1057" y="1412"/>
                      </a:lnTo>
                      <a:lnTo>
                        <a:pt x="1074" y="1412"/>
                      </a:lnTo>
                      <a:lnTo>
                        <a:pt x="1090" y="1410"/>
                      </a:lnTo>
                      <a:lnTo>
                        <a:pt x="1106" y="1405"/>
                      </a:lnTo>
                      <a:lnTo>
                        <a:pt x="1121" y="1399"/>
                      </a:lnTo>
                      <a:lnTo>
                        <a:pt x="1136" y="1391"/>
                      </a:lnTo>
                      <a:lnTo>
                        <a:pt x="1150" y="1381"/>
                      </a:lnTo>
                      <a:lnTo>
                        <a:pt x="1348" y="1217"/>
                      </a:lnTo>
                      <a:lnTo>
                        <a:pt x="1366" y="1198"/>
                      </a:lnTo>
                      <a:lnTo>
                        <a:pt x="1380" y="1177"/>
                      </a:lnTo>
                      <a:lnTo>
                        <a:pt x="1389" y="1153"/>
                      </a:lnTo>
                      <a:lnTo>
                        <a:pt x="1393" y="1128"/>
                      </a:lnTo>
                      <a:lnTo>
                        <a:pt x="1393" y="1104"/>
                      </a:lnTo>
                      <a:lnTo>
                        <a:pt x="1388" y="1079"/>
                      </a:lnTo>
                      <a:lnTo>
                        <a:pt x="1378" y="1055"/>
                      </a:lnTo>
                      <a:lnTo>
                        <a:pt x="1364" y="1034"/>
                      </a:lnTo>
                      <a:lnTo>
                        <a:pt x="1355" y="1024"/>
                      </a:lnTo>
                      <a:lnTo>
                        <a:pt x="1345" y="1015"/>
                      </a:lnTo>
                      <a:lnTo>
                        <a:pt x="1333" y="1008"/>
                      </a:lnTo>
                      <a:lnTo>
                        <a:pt x="1322" y="1002"/>
                      </a:lnTo>
                      <a:lnTo>
                        <a:pt x="1310" y="996"/>
                      </a:lnTo>
                      <a:lnTo>
                        <a:pt x="1298" y="992"/>
                      </a:lnTo>
                      <a:lnTo>
                        <a:pt x="1286" y="989"/>
                      </a:lnTo>
                      <a:lnTo>
                        <a:pt x="1273" y="988"/>
                      </a:lnTo>
                      <a:lnTo>
                        <a:pt x="1280" y="969"/>
                      </a:lnTo>
                      <a:lnTo>
                        <a:pt x="1285" y="950"/>
                      </a:lnTo>
                      <a:lnTo>
                        <a:pt x="1287" y="930"/>
                      </a:lnTo>
                      <a:lnTo>
                        <a:pt x="1286" y="909"/>
                      </a:lnTo>
                      <a:lnTo>
                        <a:pt x="1282" y="889"/>
                      </a:lnTo>
                      <a:lnTo>
                        <a:pt x="1275" y="870"/>
                      </a:lnTo>
                      <a:lnTo>
                        <a:pt x="1264" y="851"/>
                      </a:lnTo>
                      <a:lnTo>
                        <a:pt x="1252" y="833"/>
                      </a:lnTo>
                      <a:lnTo>
                        <a:pt x="1240" y="820"/>
                      </a:lnTo>
                      <a:lnTo>
                        <a:pt x="1226" y="808"/>
                      </a:lnTo>
                      <a:lnTo>
                        <a:pt x="1212" y="799"/>
                      </a:lnTo>
                      <a:lnTo>
                        <a:pt x="1195" y="792"/>
                      </a:lnTo>
                      <a:lnTo>
                        <a:pt x="1179" y="786"/>
                      </a:lnTo>
                      <a:lnTo>
                        <a:pt x="1163" y="783"/>
                      </a:lnTo>
                      <a:lnTo>
                        <a:pt x="1146" y="781"/>
                      </a:lnTo>
                      <a:lnTo>
                        <a:pt x="1128" y="782"/>
                      </a:lnTo>
                      <a:lnTo>
                        <a:pt x="1133" y="764"/>
                      </a:lnTo>
                      <a:lnTo>
                        <a:pt x="1136" y="745"/>
                      </a:lnTo>
                      <a:lnTo>
                        <a:pt x="1136" y="727"/>
                      </a:lnTo>
                      <a:lnTo>
                        <a:pt x="1133" y="708"/>
                      </a:lnTo>
                      <a:lnTo>
                        <a:pt x="1128" y="690"/>
                      </a:lnTo>
                      <a:lnTo>
                        <a:pt x="1122" y="673"/>
                      </a:lnTo>
                      <a:lnTo>
                        <a:pt x="1113" y="656"/>
                      </a:lnTo>
                      <a:lnTo>
                        <a:pt x="1101" y="640"/>
                      </a:lnTo>
                      <a:lnTo>
                        <a:pt x="1090" y="628"/>
                      </a:lnTo>
                      <a:lnTo>
                        <a:pt x="1078" y="618"/>
                      </a:lnTo>
                      <a:lnTo>
                        <a:pt x="1064" y="609"/>
                      </a:lnTo>
                      <a:lnTo>
                        <a:pt x="1050" y="601"/>
                      </a:lnTo>
                      <a:lnTo>
                        <a:pt x="1035" y="595"/>
                      </a:lnTo>
                      <a:lnTo>
                        <a:pt x="1020" y="591"/>
                      </a:lnTo>
                      <a:lnTo>
                        <a:pt x="1005" y="587"/>
                      </a:lnTo>
                      <a:lnTo>
                        <a:pt x="988" y="586"/>
                      </a:lnTo>
                      <a:lnTo>
                        <a:pt x="1343" y="291"/>
                      </a:lnTo>
                      <a:lnTo>
                        <a:pt x="1375" y="259"/>
                      </a:lnTo>
                      <a:lnTo>
                        <a:pt x="1399" y="227"/>
                      </a:lnTo>
                      <a:lnTo>
                        <a:pt x="1415" y="194"/>
                      </a:lnTo>
                      <a:lnTo>
                        <a:pt x="1422" y="162"/>
                      </a:lnTo>
                      <a:lnTo>
                        <a:pt x="1423" y="131"/>
                      </a:lnTo>
                      <a:lnTo>
                        <a:pt x="1417" y="103"/>
                      </a:lnTo>
                      <a:lnTo>
                        <a:pt x="1406" y="76"/>
                      </a:lnTo>
                      <a:lnTo>
                        <a:pt x="1390" y="53"/>
                      </a:lnTo>
                      <a:lnTo>
                        <a:pt x="1380" y="42"/>
                      </a:lnTo>
                      <a:lnTo>
                        <a:pt x="1369" y="32"/>
                      </a:lnTo>
                      <a:lnTo>
                        <a:pt x="1356" y="24"/>
                      </a:lnTo>
                      <a:lnTo>
                        <a:pt x="1343" y="16"/>
                      </a:lnTo>
                      <a:lnTo>
                        <a:pt x="1327" y="9"/>
                      </a:lnTo>
                      <a:lnTo>
                        <a:pt x="1312" y="5"/>
                      </a:lnTo>
                      <a:lnTo>
                        <a:pt x="1296" y="2"/>
                      </a:lnTo>
                      <a:lnTo>
                        <a:pt x="1280" y="0"/>
                      </a:lnTo>
                      <a:lnTo>
                        <a:pt x="1262" y="0"/>
                      </a:lnTo>
                      <a:lnTo>
                        <a:pt x="1244" y="2"/>
                      </a:lnTo>
                      <a:lnTo>
                        <a:pt x="1226" y="6"/>
                      </a:lnTo>
                      <a:lnTo>
                        <a:pt x="1207" y="12"/>
                      </a:lnTo>
                      <a:lnTo>
                        <a:pt x="1188" y="21"/>
                      </a:lnTo>
                      <a:lnTo>
                        <a:pt x="1169" y="31"/>
                      </a:lnTo>
                      <a:lnTo>
                        <a:pt x="1150" y="43"/>
                      </a:lnTo>
                      <a:lnTo>
                        <a:pt x="1130" y="58"/>
                      </a:lnTo>
                      <a:lnTo>
                        <a:pt x="479" y="603"/>
                      </a:lnTo>
                      <a:lnTo>
                        <a:pt x="459" y="603"/>
                      </a:lnTo>
                      <a:lnTo>
                        <a:pt x="439" y="603"/>
                      </a:lnTo>
                      <a:lnTo>
                        <a:pt x="420" y="603"/>
                      </a:lnTo>
                      <a:lnTo>
                        <a:pt x="402" y="603"/>
                      </a:lnTo>
                      <a:lnTo>
                        <a:pt x="384" y="604"/>
                      </a:lnTo>
                      <a:lnTo>
                        <a:pt x="366" y="604"/>
                      </a:lnTo>
                      <a:lnTo>
                        <a:pt x="350" y="605"/>
                      </a:lnTo>
                      <a:lnTo>
                        <a:pt x="335" y="606"/>
                      </a:lnTo>
                      <a:lnTo>
                        <a:pt x="321" y="608"/>
                      </a:lnTo>
                      <a:lnTo>
                        <a:pt x="308" y="609"/>
                      </a:lnTo>
                      <a:lnTo>
                        <a:pt x="296" y="611"/>
                      </a:lnTo>
                      <a:lnTo>
                        <a:pt x="285" y="613"/>
                      </a:lnTo>
                      <a:lnTo>
                        <a:pt x="276" y="615"/>
                      </a:lnTo>
                      <a:lnTo>
                        <a:pt x="269" y="618"/>
                      </a:lnTo>
                      <a:lnTo>
                        <a:pt x="263" y="621"/>
                      </a:lnTo>
                      <a:lnTo>
                        <a:pt x="258" y="624"/>
                      </a:lnTo>
                      <a:lnTo>
                        <a:pt x="243" y="639"/>
                      </a:lnTo>
                      <a:lnTo>
                        <a:pt x="225" y="659"/>
                      </a:lnTo>
                      <a:lnTo>
                        <a:pt x="208" y="684"/>
                      </a:lnTo>
                      <a:lnTo>
                        <a:pt x="190" y="713"/>
                      </a:lnTo>
                      <a:lnTo>
                        <a:pt x="171" y="744"/>
                      </a:lnTo>
                      <a:lnTo>
                        <a:pt x="152" y="779"/>
                      </a:lnTo>
                      <a:lnTo>
                        <a:pt x="134" y="814"/>
                      </a:lnTo>
                      <a:lnTo>
                        <a:pt x="115" y="851"/>
                      </a:lnTo>
                      <a:lnTo>
                        <a:pt x="96" y="888"/>
                      </a:lnTo>
                      <a:lnTo>
                        <a:pt x="79" y="926"/>
                      </a:lnTo>
                      <a:lnTo>
                        <a:pt x="62" y="961"/>
                      </a:lnTo>
                      <a:lnTo>
                        <a:pt x="47" y="995"/>
                      </a:lnTo>
                      <a:lnTo>
                        <a:pt x="32" y="1028"/>
                      </a:lnTo>
                      <a:lnTo>
                        <a:pt x="19" y="1056"/>
                      </a:lnTo>
                      <a:lnTo>
                        <a:pt x="9" y="1082"/>
                      </a:lnTo>
                      <a:lnTo>
                        <a:pt x="0" y="1103"/>
                      </a:lnTo>
                      <a:lnTo>
                        <a:pt x="515" y="1717"/>
                      </a:lnTo>
                      <a:close/>
                    </a:path>
                  </a:pathLst>
                </a:custGeom>
                <a:solidFill>
                  <a:srgbClr val="FFFFFF"/>
                </a:solidFill>
                <a:ln w="9525">
                  <a:noFill/>
                  <a:round/>
                  <a:headEnd/>
                  <a:tailEnd/>
                </a:ln>
              </p:spPr>
              <p:txBody>
                <a:bodyPr/>
                <a:lstStyle/>
                <a:p>
                  <a:endParaRPr lang="ja-JP" altLang="en-US"/>
                </a:p>
              </p:txBody>
            </p:sp>
            <p:sp>
              <p:nvSpPr>
                <p:cNvPr id="28" name="Freeform 12">
                  <a:extLst>
                    <a:ext uri="{FF2B5EF4-FFF2-40B4-BE49-F238E27FC236}">
                      <a16:creationId xmlns:a16="http://schemas.microsoft.com/office/drawing/2014/main" id="{50010035-9BF1-4A3D-9F2D-84CDECFB6524}"/>
                    </a:ext>
                  </a:extLst>
                </p:cNvPr>
                <p:cNvSpPr>
                  <a:spLocks/>
                </p:cNvSpPr>
                <p:nvPr/>
              </p:nvSpPr>
              <p:spPr bwMode="auto">
                <a:xfrm>
                  <a:off x="1286" y="2229"/>
                  <a:ext cx="138" cy="78"/>
                </a:xfrm>
                <a:custGeom>
                  <a:avLst/>
                  <a:gdLst>
                    <a:gd name="T0" fmla="*/ 0 w 969"/>
                    <a:gd name="T1" fmla="*/ 0 h 544"/>
                    <a:gd name="T2" fmla="*/ 0 w 969"/>
                    <a:gd name="T3" fmla="*/ 0 h 544"/>
                    <a:gd name="T4" fmla="*/ 0 w 969"/>
                    <a:gd name="T5" fmla="*/ 0 h 544"/>
                    <a:gd name="T6" fmla="*/ 0 w 969"/>
                    <a:gd name="T7" fmla="*/ 0 h 544"/>
                    <a:gd name="T8" fmla="*/ 0 w 969"/>
                    <a:gd name="T9" fmla="*/ 0 h 544"/>
                    <a:gd name="T10" fmla="*/ 0 w 969"/>
                    <a:gd name="T11" fmla="*/ 0 h 544"/>
                    <a:gd name="T12" fmla="*/ 0 w 969"/>
                    <a:gd name="T13" fmla="*/ 0 h 544"/>
                    <a:gd name="T14" fmla="*/ 0 w 969"/>
                    <a:gd name="T15" fmla="*/ 0 h 544"/>
                    <a:gd name="T16" fmla="*/ 0 w 969"/>
                    <a:gd name="T17" fmla="*/ 0 h 544"/>
                    <a:gd name="T18" fmla="*/ 0 w 969"/>
                    <a:gd name="T19" fmla="*/ 0 h 544"/>
                    <a:gd name="T20" fmla="*/ 0 w 969"/>
                    <a:gd name="T21" fmla="*/ 0 h 544"/>
                    <a:gd name="T22" fmla="*/ 0 w 969"/>
                    <a:gd name="T23" fmla="*/ 0 h 544"/>
                    <a:gd name="T24" fmla="*/ 0 w 969"/>
                    <a:gd name="T25" fmla="*/ 0 h 544"/>
                    <a:gd name="T26" fmla="*/ 0 w 969"/>
                    <a:gd name="T27" fmla="*/ 0 h 544"/>
                    <a:gd name="T28" fmla="*/ 0 w 969"/>
                    <a:gd name="T29" fmla="*/ 0 h 544"/>
                    <a:gd name="T30" fmla="*/ 0 w 969"/>
                    <a:gd name="T31" fmla="*/ 0 h 544"/>
                    <a:gd name="T32" fmla="*/ 0 w 969"/>
                    <a:gd name="T33" fmla="*/ 0 h 544"/>
                    <a:gd name="T34" fmla="*/ 0 w 969"/>
                    <a:gd name="T35" fmla="*/ 0 h 544"/>
                    <a:gd name="T36" fmla="*/ 0 w 969"/>
                    <a:gd name="T37" fmla="*/ 0 h 544"/>
                    <a:gd name="T38" fmla="*/ 0 w 969"/>
                    <a:gd name="T39" fmla="*/ 0 h 544"/>
                    <a:gd name="T40" fmla="*/ 0 w 969"/>
                    <a:gd name="T41" fmla="*/ 0 h 544"/>
                    <a:gd name="T42" fmla="*/ 0 w 969"/>
                    <a:gd name="T43" fmla="*/ 0 h 544"/>
                    <a:gd name="T44" fmla="*/ 0 w 969"/>
                    <a:gd name="T45" fmla="*/ 0 h 544"/>
                    <a:gd name="T46" fmla="*/ 0 w 969"/>
                    <a:gd name="T47" fmla="*/ 0 h 544"/>
                    <a:gd name="T48" fmla="*/ 0 w 969"/>
                    <a:gd name="T49" fmla="*/ 0 h 544"/>
                    <a:gd name="T50" fmla="*/ 0 w 969"/>
                    <a:gd name="T51" fmla="*/ 0 h 544"/>
                    <a:gd name="T52" fmla="*/ 0 w 969"/>
                    <a:gd name="T53" fmla="*/ 0 h 544"/>
                    <a:gd name="T54" fmla="*/ 0 w 969"/>
                    <a:gd name="T55" fmla="*/ 0 h 544"/>
                    <a:gd name="T56" fmla="*/ 0 w 969"/>
                    <a:gd name="T57" fmla="*/ 0 h 544"/>
                    <a:gd name="T58" fmla="*/ 0 w 969"/>
                    <a:gd name="T59" fmla="*/ 0 h 544"/>
                    <a:gd name="T60" fmla="*/ 0 w 969"/>
                    <a:gd name="T61" fmla="*/ 0 h 544"/>
                    <a:gd name="T62" fmla="*/ 0 w 969"/>
                    <a:gd name="T63" fmla="*/ 0 h 544"/>
                    <a:gd name="T64" fmla="*/ 0 w 969"/>
                    <a:gd name="T65" fmla="*/ 0 h 544"/>
                    <a:gd name="T66" fmla="*/ 0 w 969"/>
                    <a:gd name="T67" fmla="*/ 0 h 544"/>
                    <a:gd name="T68" fmla="*/ 0 w 969"/>
                    <a:gd name="T69" fmla="*/ 0 h 544"/>
                    <a:gd name="T70" fmla="*/ 0 w 969"/>
                    <a:gd name="T71" fmla="*/ 0 h 544"/>
                    <a:gd name="T72" fmla="*/ 0 w 969"/>
                    <a:gd name="T73" fmla="*/ 0 h 544"/>
                    <a:gd name="T74" fmla="*/ 0 w 969"/>
                    <a:gd name="T75" fmla="*/ 0 h 544"/>
                    <a:gd name="T76" fmla="*/ 0 w 969"/>
                    <a:gd name="T77" fmla="*/ 0 h 544"/>
                    <a:gd name="T78" fmla="*/ 0 w 969"/>
                    <a:gd name="T79" fmla="*/ 0 h 544"/>
                    <a:gd name="T80" fmla="*/ 0 w 969"/>
                    <a:gd name="T81" fmla="*/ 0 h 544"/>
                    <a:gd name="T82" fmla="*/ 0 w 969"/>
                    <a:gd name="T83" fmla="*/ 0 h 544"/>
                    <a:gd name="T84" fmla="*/ 0 w 969"/>
                    <a:gd name="T85" fmla="*/ 0 h 544"/>
                    <a:gd name="T86" fmla="*/ 0 w 969"/>
                    <a:gd name="T87" fmla="*/ 0 h 544"/>
                    <a:gd name="T88" fmla="*/ 0 w 969"/>
                    <a:gd name="T89" fmla="*/ 0 h 544"/>
                    <a:gd name="T90" fmla="*/ 0 w 969"/>
                    <a:gd name="T91" fmla="*/ 0 h 544"/>
                    <a:gd name="T92" fmla="*/ 0 w 969"/>
                    <a:gd name="T93" fmla="*/ 0 h 5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9"/>
                    <a:gd name="T142" fmla="*/ 0 h 544"/>
                    <a:gd name="T143" fmla="*/ 969 w 969"/>
                    <a:gd name="T144" fmla="*/ 544 h 5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9" h="544">
                      <a:moveTo>
                        <a:pt x="36" y="544"/>
                      </a:moveTo>
                      <a:lnTo>
                        <a:pt x="46" y="522"/>
                      </a:lnTo>
                      <a:lnTo>
                        <a:pt x="57" y="496"/>
                      </a:lnTo>
                      <a:lnTo>
                        <a:pt x="70" y="466"/>
                      </a:lnTo>
                      <a:lnTo>
                        <a:pt x="84" y="433"/>
                      </a:lnTo>
                      <a:lnTo>
                        <a:pt x="100" y="398"/>
                      </a:lnTo>
                      <a:lnTo>
                        <a:pt x="117" y="360"/>
                      </a:lnTo>
                      <a:lnTo>
                        <a:pt x="135" y="323"/>
                      </a:lnTo>
                      <a:lnTo>
                        <a:pt x="153" y="284"/>
                      </a:lnTo>
                      <a:lnTo>
                        <a:pt x="172" y="247"/>
                      </a:lnTo>
                      <a:lnTo>
                        <a:pt x="191" y="210"/>
                      </a:lnTo>
                      <a:lnTo>
                        <a:pt x="210" y="176"/>
                      </a:lnTo>
                      <a:lnTo>
                        <a:pt x="227" y="144"/>
                      </a:lnTo>
                      <a:lnTo>
                        <a:pt x="246" y="116"/>
                      </a:lnTo>
                      <a:lnTo>
                        <a:pt x="262" y="92"/>
                      </a:lnTo>
                      <a:lnTo>
                        <a:pt x="277" y="73"/>
                      </a:lnTo>
                      <a:lnTo>
                        <a:pt x="290" y="59"/>
                      </a:lnTo>
                      <a:lnTo>
                        <a:pt x="289" y="59"/>
                      </a:lnTo>
                      <a:lnTo>
                        <a:pt x="288" y="60"/>
                      </a:lnTo>
                      <a:lnTo>
                        <a:pt x="301" y="56"/>
                      </a:lnTo>
                      <a:lnTo>
                        <a:pt x="325" y="53"/>
                      </a:lnTo>
                      <a:lnTo>
                        <a:pt x="355" y="51"/>
                      </a:lnTo>
                      <a:lnTo>
                        <a:pt x="392" y="49"/>
                      </a:lnTo>
                      <a:lnTo>
                        <a:pt x="434" y="49"/>
                      </a:lnTo>
                      <a:lnTo>
                        <a:pt x="481" y="49"/>
                      </a:lnTo>
                      <a:lnTo>
                        <a:pt x="530" y="50"/>
                      </a:lnTo>
                      <a:lnTo>
                        <a:pt x="580" y="52"/>
                      </a:lnTo>
                      <a:lnTo>
                        <a:pt x="631" y="54"/>
                      </a:lnTo>
                      <a:lnTo>
                        <a:pt x="681" y="56"/>
                      </a:lnTo>
                      <a:lnTo>
                        <a:pt x="728" y="59"/>
                      </a:lnTo>
                      <a:lnTo>
                        <a:pt x="771" y="62"/>
                      </a:lnTo>
                      <a:lnTo>
                        <a:pt x="810" y="65"/>
                      </a:lnTo>
                      <a:lnTo>
                        <a:pt x="842" y="69"/>
                      </a:lnTo>
                      <a:lnTo>
                        <a:pt x="867" y="72"/>
                      </a:lnTo>
                      <a:lnTo>
                        <a:pt x="883" y="75"/>
                      </a:lnTo>
                      <a:lnTo>
                        <a:pt x="895" y="79"/>
                      </a:lnTo>
                      <a:lnTo>
                        <a:pt x="903" y="82"/>
                      </a:lnTo>
                      <a:lnTo>
                        <a:pt x="909" y="87"/>
                      </a:lnTo>
                      <a:lnTo>
                        <a:pt x="914" y="91"/>
                      </a:lnTo>
                      <a:lnTo>
                        <a:pt x="916" y="95"/>
                      </a:lnTo>
                      <a:lnTo>
                        <a:pt x="917" y="98"/>
                      </a:lnTo>
                      <a:lnTo>
                        <a:pt x="918" y="101"/>
                      </a:lnTo>
                      <a:lnTo>
                        <a:pt x="918" y="104"/>
                      </a:lnTo>
                      <a:lnTo>
                        <a:pt x="915" y="121"/>
                      </a:lnTo>
                      <a:lnTo>
                        <a:pt x="905" y="141"/>
                      </a:lnTo>
                      <a:lnTo>
                        <a:pt x="890" y="162"/>
                      </a:lnTo>
                      <a:lnTo>
                        <a:pt x="871" y="182"/>
                      </a:lnTo>
                      <a:lnTo>
                        <a:pt x="848" y="200"/>
                      </a:lnTo>
                      <a:lnTo>
                        <a:pt x="824" y="217"/>
                      </a:lnTo>
                      <a:lnTo>
                        <a:pt x="799" y="230"/>
                      </a:lnTo>
                      <a:lnTo>
                        <a:pt x="774" y="240"/>
                      </a:lnTo>
                      <a:lnTo>
                        <a:pt x="756" y="244"/>
                      </a:lnTo>
                      <a:lnTo>
                        <a:pt x="737" y="248"/>
                      </a:lnTo>
                      <a:lnTo>
                        <a:pt x="716" y="251"/>
                      </a:lnTo>
                      <a:lnTo>
                        <a:pt x="696" y="253"/>
                      </a:lnTo>
                      <a:lnTo>
                        <a:pt x="675" y="255"/>
                      </a:lnTo>
                      <a:lnTo>
                        <a:pt x="655" y="256"/>
                      </a:lnTo>
                      <a:lnTo>
                        <a:pt x="634" y="257"/>
                      </a:lnTo>
                      <a:lnTo>
                        <a:pt x="616" y="257"/>
                      </a:lnTo>
                      <a:lnTo>
                        <a:pt x="598" y="258"/>
                      </a:lnTo>
                      <a:lnTo>
                        <a:pt x="580" y="258"/>
                      </a:lnTo>
                      <a:lnTo>
                        <a:pt x="566" y="257"/>
                      </a:lnTo>
                      <a:lnTo>
                        <a:pt x="553" y="257"/>
                      </a:lnTo>
                      <a:lnTo>
                        <a:pt x="542" y="257"/>
                      </a:lnTo>
                      <a:lnTo>
                        <a:pt x="534" y="256"/>
                      </a:lnTo>
                      <a:lnTo>
                        <a:pt x="529" y="256"/>
                      </a:lnTo>
                      <a:lnTo>
                        <a:pt x="527" y="256"/>
                      </a:lnTo>
                      <a:lnTo>
                        <a:pt x="524" y="306"/>
                      </a:lnTo>
                      <a:lnTo>
                        <a:pt x="527" y="306"/>
                      </a:lnTo>
                      <a:lnTo>
                        <a:pt x="533" y="306"/>
                      </a:lnTo>
                      <a:lnTo>
                        <a:pt x="542" y="307"/>
                      </a:lnTo>
                      <a:lnTo>
                        <a:pt x="553" y="307"/>
                      </a:lnTo>
                      <a:lnTo>
                        <a:pt x="567" y="307"/>
                      </a:lnTo>
                      <a:lnTo>
                        <a:pt x="582" y="307"/>
                      </a:lnTo>
                      <a:lnTo>
                        <a:pt x="601" y="307"/>
                      </a:lnTo>
                      <a:lnTo>
                        <a:pt x="619" y="307"/>
                      </a:lnTo>
                      <a:lnTo>
                        <a:pt x="639" y="307"/>
                      </a:lnTo>
                      <a:lnTo>
                        <a:pt x="661" y="306"/>
                      </a:lnTo>
                      <a:lnTo>
                        <a:pt x="682" y="304"/>
                      </a:lnTo>
                      <a:lnTo>
                        <a:pt x="703" y="302"/>
                      </a:lnTo>
                      <a:lnTo>
                        <a:pt x="726" y="300"/>
                      </a:lnTo>
                      <a:lnTo>
                        <a:pt x="747" y="297"/>
                      </a:lnTo>
                      <a:lnTo>
                        <a:pt x="767" y="293"/>
                      </a:lnTo>
                      <a:lnTo>
                        <a:pt x="787" y="288"/>
                      </a:lnTo>
                      <a:lnTo>
                        <a:pt x="803" y="283"/>
                      </a:lnTo>
                      <a:lnTo>
                        <a:pt x="818" y="277"/>
                      </a:lnTo>
                      <a:lnTo>
                        <a:pt x="834" y="269"/>
                      </a:lnTo>
                      <a:lnTo>
                        <a:pt x="849" y="261"/>
                      </a:lnTo>
                      <a:lnTo>
                        <a:pt x="866" y="251"/>
                      </a:lnTo>
                      <a:lnTo>
                        <a:pt x="880" y="240"/>
                      </a:lnTo>
                      <a:lnTo>
                        <a:pt x="895" y="227"/>
                      </a:lnTo>
                      <a:lnTo>
                        <a:pt x="908" y="215"/>
                      </a:lnTo>
                      <a:lnTo>
                        <a:pt x="921" y="202"/>
                      </a:lnTo>
                      <a:lnTo>
                        <a:pt x="933" y="188"/>
                      </a:lnTo>
                      <a:lnTo>
                        <a:pt x="943" y="174"/>
                      </a:lnTo>
                      <a:lnTo>
                        <a:pt x="952" y="160"/>
                      </a:lnTo>
                      <a:lnTo>
                        <a:pt x="959" y="145"/>
                      </a:lnTo>
                      <a:lnTo>
                        <a:pt x="965" y="131"/>
                      </a:lnTo>
                      <a:lnTo>
                        <a:pt x="968" y="118"/>
                      </a:lnTo>
                      <a:lnTo>
                        <a:pt x="969" y="104"/>
                      </a:lnTo>
                      <a:lnTo>
                        <a:pt x="968" y="95"/>
                      </a:lnTo>
                      <a:lnTo>
                        <a:pt x="966" y="85"/>
                      </a:lnTo>
                      <a:lnTo>
                        <a:pt x="963" y="74"/>
                      </a:lnTo>
                      <a:lnTo>
                        <a:pt x="956" y="62"/>
                      </a:lnTo>
                      <a:lnTo>
                        <a:pt x="947" y="51"/>
                      </a:lnTo>
                      <a:lnTo>
                        <a:pt x="934" y="41"/>
                      </a:lnTo>
                      <a:lnTo>
                        <a:pt x="917" y="32"/>
                      </a:lnTo>
                      <a:lnTo>
                        <a:pt x="896" y="25"/>
                      </a:lnTo>
                      <a:lnTo>
                        <a:pt x="885" y="23"/>
                      </a:lnTo>
                      <a:lnTo>
                        <a:pt x="863" y="21"/>
                      </a:lnTo>
                      <a:lnTo>
                        <a:pt x="831" y="18"/>
                      </a:lnTo>
                      <a:lnTo>
                        <a:pt x="792" y="15"/>
                      </a:lnTo>
                      <a:lnTo>
                        <a:pt x="746" y="12"/>
                      </a:lnTo>
                      <a:lnTo>
                        <a:pt x="695" y="9"/>
                      </a:lnTo>
                      <a:lnTo>
                        <a:pt x="642" y="6"/>
                      </a:lnTo>
                      <a:lnTo>
                        <a:pt x="587" y="3"/>
                      </a:lnTo>
                      <a:lnTo>
                        <a:pt x="531" y="1"/>
                      </a:lnTo>
                      <a:lnTo>
                        <a:pt x="476" y="0"/>
                      </a:lnTo>
                      <a:lnTo>
                        <a:pt x="424" y="0"/>
                      </a:lnTo>
                      <a:lnTo>
                        <a:pt x="376" y="1"/>
                      </a:lnTo>
                      <a:lnTo>
                        <a:pt x="335" y="4"/>
                      </a:lnTo>
                      <a:lnTo>
                        <a:pt x="299" y="8"/>
                      </a:lnTo>
                      <a:lnTo>
                        <a:pt x="274" y="13"/>
                      </a:lnTo>
                      <a:lnTo>
                        <a:pt x="258" y="21"/>
                      </a:lnTo>
                      <a:lnTo>
                        <a:pt x="243" y="36"/>
                      </a:lnTo>
                      <a:lnTo>
                        <a:pt x="225" y="56"/>
                      </a:lnTo>
                      <a:lnTo>
                        <a:pt x="208" y="81"/>
                      </a:lnTo>
                      <a:lnTo>
                        <a:pt x="190" y="110"/>
                      </a:lnTo>
                      <a:lnTo>
                        <a:pt x="171" y="141"/>
                      </a:lnTo>
                      <a:lnTo>
                        <a:pt x="152" y="176"/>
                      </a:lnTo>
                      <a:lnTo>
                        <a:pt x="134" y="211"/>
                      </a:lnTo>
                      <a:lnTo>
                        <a:pt x="115" y="248"/>
                      </a:lnTo>
                      <a:lnTo>
                        <a:pt x="96" y="285"/>
                      </a:lnTo>
                      <a:lnTo>
                        <a:pt x="79" y="323"/>
                      </a:lnTo>
                      <a:lnTo>
                        <a:pt x="62" y="358"/>
                      </a:lnTo>
                      <a:lnTo>
                        <a:pt x="47" y="392"/>
                      </a:lnTo>
                      <a:lnTo>
                        <a:pt x="32" y="425"/>
                      </a:lnTo>
                      <a:lnTo>
                        <a:pt x="19" y="453"/>
                      </a:lnTo>
                      <a:lnTo>
                        <a:pt x="9" y="479"/>
                      </a:lnTo>
                      <a:lnTo>
                        <a:pt x="0" y="500"/>
                      </a:lnTo>
                      <a:lnTo>
                        <a:pt x="36" y="544"/>
                      </a:lnTo>
                      <a:close/>
                    </a:path>
                  </a:pathLst>
                </a:custGeom>
                <a:solidFill>
                  <a:srgbClr val="0000E5"/>
                </a:solidFill>
                <a:ln w="9525">
                  <a:noFill/>
                  <a:round/>
                  <a:headEnd/>
                  <a:tailEnd/>
                </a:ln>
              </p:spPr>
              <p:txBody>
                <a:bodyPr/>
                <a:lstStyle/>
                <a:p>
                  <a:endParaRPr lang="ja-JP" altLang="en-US"/>
                </a:p>
              </p:txBody>
            </p:sp>
            <p:sp>
              <p:nvSpPr>
                <p:cNvPr id="29" name="Freeform 13">
                  <a:extLst>
                    <a:ext uri="{FF2B5EF4-FFF2-40B4-BE49-F238E27FC236}">
                      <a16:creationId xmlns:a16="http://schemas.microsoft.com/office/drawing/2014/main" id="{5E998E06-BACF-4126-B7EF-E152C8AD744C}"/>
                    </a:ext>
                  </a:extLst>
                </p:cNvPr>
                <p:cNvSpPr>
                  <a:spLocks/>
                </p:cNvSpPr>
                <p:nvPr/>
              </p:nvSpPr>
              <p:spPr bwMode="auto">
                <a:xfrm>
                  <a:off x="1354" y="2143"/>
                  <a:ext cx="135" cy="94"/>
                </a:xfrm>
                <a:custGeom>
                  <a:avLst/>
                  <a:gdLst>
                    <a:gd name="T0" fmla="*/ 0 w 944"/>
                    <a:gd name="T1" fmla="*/ 0 h 662"/>
                    <a:gd name="T2" fmla="*/ 0 w 944"/>
                    <a:gd name="T3" fmla="*/ 0 h 662"/>
                    <a:gd name="T4" fmla="*/ 0 w 944"/>
                    <a:gd name="T5" fmla="*/ 0 h 662"/>
                    <a:gd name="T6" fmla="*/ 0 w 944"/>
                    <a:gd name="T7" fmla="*/ 0 h 662"/>
                    <a:gd name="T8" fmla="*/ 0 w 944"/>
                    <a:gd name="T9" fmla="*/ 0 h 662"/>
                    <a:gd name="T10" fmla="*/ 0 w 944"/>
                    <a:gd name="T11" fmla="*/ 0 h 662"/>
                    <a:gd name="T12" fmla="*/ 0 w 944"/>
                    <a:gd name="T13" fmla="*/ 0 h 662"/>
                    <a:gd name="T14" fmla="*/ 0 w 944"/>
                    <a:gd name="T15" fmla="*/ 0 h 662"/>
                    <a:gd name="T16" fmla="*/ 0 w 944"/>
                    <a:gd name="T17" fmla="*/ 0 h 662"/>
                    <a:gd name="T18" fmla="*/ 0 w 944"/>
                    <a:gd name="T19" fmla="*/ 0 h 662"/>
                    <a:gd name="T20" fmla="*/ 0 w 944"/>
                    <a:gd name="T21" fmla="*/ 0 h 662"/>
                    <a:gd name="T22" fmla="*/ 0 w 944"/>
                    <a:gd name="T23" fmla="*/ 0 h 662"/>
                    <a:gd name="T24" fmla="*/ 0 w 944"/>
                    <a:gd name="T25" fmla="*/ 0 h 662"/>
                    <a:gd name="T26" fmla="*/ 0 w 944"/>
                    <a:gd name="T27" fmla="*/ 0 h 662"/>
                    <a:gd name="T28" fmla="*/ 0 w 944"/>
                    <a:gd name="T29" fmla="*/ 0 h 662"/>
                    <a:gd name="T30" fmla="*/ 0 w 944"/>
                    <a:gd name="T31" fmla="*/ 0 h 662"/>
                    <a:gd name="T32" fmla="*/ 0 w 944"/>
                    <a:gd name="T33" fmla="*/ 0 h 662"/>
                    <a:gd name="T34" fmla="*/ 0 w 944"/>
                    <a:gd name="T35" fmla="*/ 0 h 662"/>
                    <a:gd name="T36" fmla="*/ 0 w 944"/>
                    <a:gd name="T37" fmla="*/ 0 h 662"/>
                    <a:gd name="T38" fmla="*/ 0 w 944"/>
                    <a:gd name="T39" fmla="*/ 0 h 662"/>
                    <a:gd name="T40" fmla="*/ 0 w 944"/>
                    <a:gd name="T41" fmla="*/ 0 h 662"/>
                    <a:gd name="T42" fmla="*/ 0 w 944"/>
                    <a:gd name="T43" fmla="*/ 0 h 662"/>
                    <a:gd name="T44" fmla="*/ 0 w 944"/>
                    <a:gd name="T45" fmla="*/ 0 h 662"/>
                    <a:gd name="T46" fmla="*/ 0 w 944"/>
                    <a:gd name="T47" fmla="*/ 0 h 662"/>
                    <a:gd name="T48" fmla="*/ 0 w 944"/>
                    <a:gd name="T49" fmla="*/ 0 h 662"/>
                    <a:gd name="T50" fmla="*/ 0 w 944"/>
                    <a:gd name="T51" fmla="*/ 0 h 662"/>
                    <a:gd name="T52" fmla="*/ 0 w 944"/>
                    <a:gd name="T53" fmla="*/ 0 h 662"/>
                    <a:gd name="T54" fmla="*/ 0 w 944"/>
                    <a:gd name="T55" fmla="*/ 0 h 662"/>
                    <a:gd name="T56" fmla="*/ 0 w 944"/>
                    <a:gd name="T57" fmla="*/ 0 h 662"/>
                    <a:gd name="T58" fmla="*/ 0 w 944"/>
                    <a:gd name="T59" fmla="*/ 0 h 662"/>
                    <a:gd name="T60" fmla="*/ 0 w 944"/>
                    <a:gd name="T61" fmla="*/ 0 h 662"/>
                    <a:gd name="T62" fmla="*/ 0 w 944"/>
                    <a:gd name="T63" fmla="*/ 0 h 662"/>
                    <a:gd name="T64" fmla="*/ 0 w 944"/>
                    <a:gd name="T65" fmla="*/ 0 h 662"/>
                    <a:gd name="T66" fmla="*/ 0 w 944"/>
                    <a:gd name="T67" fmla="*/ 0 h 662"/>
                    <a:gd name="T68" fmla="*/ 0 w 944"/>
                    <a:gd name="T69" fmla="*/ 0 h 662"/>
                    <a:gd name="T70" fmla="*/ 0 w 944"/>
                    <a:gd name="T71" fmla="*/ 0 h 662"/>
                    <a:gd name="T72" fmla="*/ 0 w 944"/>
                    <a:gd name="T73" fmla="*/ 0 h 662"/>
                    <a:gd name="T74" fmla="*/ 0 w 944"/>
                    <a:gd name="T75" fmla="*/ 0 h 662"/>
                    <a:gd name="T76" fmla="*/ 0 w 944"/>
                    <a:gd name="T77" fmla="*/ 0 h 662"/>
                    <a:gd name="T78" fmla="*/ 0 w 944"/>
                    <a:gd name="T79" fmla="*/ 0 h 662"/>
                    <a:gd name="T80" fmla="*/ 0 w 944"/>
                    <a:gd name="T81" fmla="*/ 0 h 662"/>
                    <a:gd name="T82" fmla="*/ 0 w 944"/>
                    <a:gd name="T83" fmla="*/ 0 h 662"/>
                    <a:gd name="T84" fmla="*/ 0 w 944"/>
                    <a:gd name="T85" fmla="*/ 0 h 662"/>
                    <a:gd name="T86" fmla="*/ 0 w 944"/>
                    <a:gd name="T87" fmla="*/ 0 h 662"/>
                    <a:gd name="T88" fmla="*/ 0 w 944"/>
                    <a:gd name="T89" fmla="*/ 0 h 662"/>
                    <a:gd name="T90" fmla="*/ 0 w 944"/>
                    <a:gd name="T91" fmla="*/ 0 h 662"/>
                    <a:gd name="T92" fmla="*/ 0 w 944"/>
                    <a:gd name="T93" fmla="*/ 0 h 662"/>
                    <a:gd name="T94" fmla="*/ 0 w 944"/>
                    <a:gd name="T95" fmla="*/ 0 h 662"/>
                    <a:gd name="T96" fmla="*/ 0 w 944"/>
                    <a:gd name="T97" fmla="*/ 0 h 662"/>
                    <a:gd name="T98" fmla="*/ 0 w 944"/>
                    <a:gd name="T99" fmla="*/ 0 h 662"/>
                    <a:gd name="T100" fmla="*/ 0 w 944"/>
                    <a:gd name="T101" fmla="*/ 0 h 662"/>
                    <a:gd name="T102" fmla="*/ 0 w 944"/>
                    <a:gd name="T103" fmla="*/ 0 h 662"/>
                    <a:gd name="T104" fmla="*/ 0 w 944"/>
                    <a:gd name="T105" fmla="*/ 0 h 662"/>
                    <a:gd name="T106" fmla="*/ 0 w 944"/>
                    <a:gd name="T107" fmla="*/ 0 h 662"/>
                    <a:gd name="T108" fmla="*/ 0 w 944"/>
                    <a:gd name="T109" fmla="*/ 0 h 662"/>
                    <a:gd name="T110" fmla="*/ 0 w 944"/>
                    <a:gd name="T111" fmla="*/ 0 h 662"/>
                    <a:gd name="T112" fmla="*/ 0 w 944"/>
                    <a:gd name="T113" fmla="*/ 0 h 662"/>
                    <a:gd name="T114" fmla="*/ 0 w 944"/>
                    <a:gd name="T115" fmla="*/ 0 h 662"/>
                    <a:gd name="T116" fmla="*/ 0 w 944"/>
                    <a:gd name="T117" fmla="*/ 0 h 6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4"/>
                    <a:gd name="T178" fmla="*/ 0 h 662"/>
                    <a:gd name="T179" fmla="*/ 944 w 944"/>
                    <a:gd name="T180" fmla="*/ 662 h 6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4" h="662">
                      <a:moveTo>
                        <a:pt x="651" y="58"/>
                      </a:moveTo>
                      <a:lnTo>
                        <a:pt x="0" y="603"/>
                      </a:lnTo>
                      <a:lnTo>
                        <a:pt x="32" y="641"/>
                      </a:lnTo>
                      <a:lnTo>
                        <a:pt x="684" y="97"/>
                      </a:lnTo>
                      <a:lnTo>
                        <a:pt x="698" y="85"/>
                      </a:lnTo>
                      <a:lnTo>
                        <a:pt x="712" y="76"/>
                      </a:lnTo>
                      <a:lnTo>
                        <a:pt x="727" y="68"/>
                      </a:lnTo>
                      <a:lnTo>
                        <a:pt x="741" y="62"/>
                      </a:lnTo>
                      <a:lnTo>
                        <a:pt x="754" y="57"/>
                      </a:lnTo>
                      <a:lnTo>
                        <a:pt x="768" y="54"/>
                      </a:lnTo>
                      <a:lnTo>
                        <a:pt x="780" y="52"/>
                      </a:lnTo>
                      <a:lnTo>
                        <a:pt x="794" y="51"/>
                      </a:lnTo>
                      <a:lnTo>
                        <a:pt x="806" y="52"/>
                      </a:lnTo>
                      <a:lnTo>
                        <a:pt x="818" y="53"/>
                      </a:lnTo>
                      <a:lnTo>
                        <a:pt x="828" y="56"/>
                      </a:lnTo>
                      <a:lnTo>
                        <a:pt x="839" y="60"/>
                      </a:lnTo>
                      <a:lnTo>
                        <a:pt x="848" y="65"/>
                      </a:lnTo>
                      <a:lnTo>
                        <a:pt x="857" y="71"/>
                      </a:lnTo>
                      <a:lnTo>
                        <a:pt x="866" y="78"/>
                      </a:lnTo>
                      <a:lnTo>
                        <a:pt x="873" y="85"/>
                      </a:lnTo>
                      <a:lnTo>
                        <a:pt x="884" y="102"/>
                      </a:lnTo>
                      <a:lnTo>
                        <a:pt x="890" y="120"/>
                      </a:lnTo>
                      <a:lnTo>
                        <a:pt x="893" y="139"/>
                      </a:lnTo>
                      <a:lnTo>
                        <a:pt x="892" y="158"/>
                      </a:lnTo>
                      <a:lnTo>
                        <a:pt x="889" y="170"/>
                      </a:lnTo>
                      <a:lnTo>
                        <a:pt x="885" y="183"/>
                      </a:lnTo>
                      <a:lnTo>
                        <a:pt x="880" y="195"/>
                      </a:lnTo>
                      <a:lnTo>
                        <a:pt x="873" y="207"/>
                      </a:lnTo>
                      <a:lnTo>
                        <a:pt x="865" y="219"/>
                      </a:lnTo>
                      <a:lnTo>
                        <a:pt x="854" y="230"/>
                      </a:lnTo>
                      <a:lnTo>
                        <a:pt x="843" y="241"/>
                      </a:lnTo>
                      <a:lnTo>
                        <a:pt x="831" y="252"/>
                      </a:lnTo>
                      <a:lnTo>
                        <a:pt x="387" y="624"/>
                      </a:lnTo>
                      <a:lnTo>
                        <a:pt x="419" y="662"/>
                      </a:lnTo>
                      <a:lnTo>
                        <a:pt x="864" y="291"/>
                      </a:lnTo>
                      <a:lnTo>
                        <a:pt x="896" y="259"/>
                      </a:lnTo>
                      <a:lnTo>
                        <a:pt x="920" y="227"/>
                      </a:lnTo>
                      <a:lnTo>
                        <a:pt x="936" y="194"/>
                      </a:lnTo>
                      <a:lnTo>
                        <a:pt x="943" y="162"/>
                      </a:lnTo>
                      <a:lnTo>
                        <a:pt x="944" y="131"/>
                      </a:lnTo>
                      <a:lnTo>
                        <a:pt x="938" y="103"/>
                      </a:lnTo>
                      <a:lnTo>
                        <a:pt x="927" y="76"/>
                      </a:lnTo>
                      <a:lnTo>
                        <a:pt x="911" y="53"/>
                      </a:lnTo>
                      <a:lnTo>
                        <a:pt x="901" y="42"/>
                      </a:lnTo>
                      <a:lnTo>
                        <a:pt x="890" y="32"/>
                      </a:lnTo>
                      <a:lnTo>
                        <a:pt x="877" y="24"/>
                      </a:lnTo>
                      <a:lnTo>
                        <a:pt x="864" y="16"/>
                      </a:lnTo>
                      <a:lnTo>
                        <a:pt x="848" y="9"/>
                      </a:lnTo>
                      <a:lnTo>
                        <a:pt x="833" y="5"/>
                      </a:lnTo>
                      <a:lnTo>
                        <a:pt x="817" y="2"/>
                      </a:lnTo>
                      <a:lnTo>
                        <a:pt x="801" y="0"/>
                      </a:lnTo>
                      <a:lnTo>
                        <a:pt x="783" y="0"/>
                      </a:lnTo>
                      <a:lnTo>
                        <a:pt x="765" y="2"/>
                      </a:lnTo>
                      <a:lnTo>
                        <a:pt x="747" y="6"/>
                      </a:lnTo>
                      <a:lnTo>
                        <a:pt x="728" y="12"/>
                      </a:lnTo>
                      <a:lnTo>
                        <a:pt x="709" y="21"/>
                      </a:lnTo>
                      <a:lnTo>
                        <a:pt x="690" y="31"/>
                      </a:lnTo>
                      <a:lnTo>
                        <a:pt x="671" y="43"/>
                      </a:lnTo>
                      <a:lnTo>
                        <a:pt x="651" y="58"/>
                      </a:lnTo>
                      <a:close/>
                    </a:path>
                  </a:pathLst>
                </a:custGeom>
                <a:solidFill>
                  <a:srgbClr val="0000E5"/>
                </a:solidFill>
                <a:ln w="9525">
                  <a:noFill/>
                  <a:round/>
                  <a:headEnd/>
                  <a:tailEnd/>
                </a:ln>
              </p:spPr>
              <p:txBody>
                <a:bodyPr/>
                <a:lstStyle/>
                <a:p>
                  <a:endParaRPr lang="ja-JP" altLang="en-US"/>
                </a:p>
              </p:txBody>
            </p:sp>
            <p:sp>
              <p:nvSpPr>
                <p:cNvPr id="30" name="Freeform 14">
                  <a:extLst>
                    <a:ext uri="{FF2B5EF4-FFF2-40B4-BE49-F238E27FC236}">
                      <a16:creationId xmlns:a16="http://schemas.microsoft.com/office/drawing/2014/main" id="{1BCF1AB0-BFF8-4BB2-B5F4-DB5405719942}"/>
                    </a:ext>
                  </a:extLst>
                </p:cNvPr>
                <p:cNvSpPr>
                  <a:spLocks/>
                </p:cNvSpPr>
                <p:nvPr/>
              </p:nvSpPr>
              <p:spPr bwMode="auto">
                <a:xfrm>
                  <a:off x="1341" y="2227"/>
                  <a:ext cx="144" cy="161"/>
                </a:xfrm>
                <a:custGeom>
                  <a:avLst/>
                  <a:gdLst>
                    <a:gd name="T0" fmla="*/ 0 w 1007"/>
                    <a:gd name="T1" fmla="*/ 0 h 1131"/>
                    <a:gd name="T2" fmla="*/ 0 w 1007"/>
                    <a:gd name="T3" fmla="*/ 0 h 1131"/>
                    <a:gd name="T4" fmla="*/ 0 w 1007"/>
                    <a:gd name="T5" fmla="*/ 0 h 1131"/>
                    <a:gd name="T6" fmla="*/ 0 w 1007"/>
                    <a:gd name="T7" fmla="*/ 0 h 1131"/>
                    <a:gd name="T8" fmla="*/ 0 w 1007"/>
                    <a:gd name="T9" fmla="*/ 0 h 1131"/>
                    <a:gd name="T10" fmla="*/ 0 w 1007"/>
                    <a:gd name="T11" fmla="*/ 0 h 1131"/>
                    <a:gd name="T12" fmla="*/ 0 w 1007"/>
                    <a:gd name="T13" fmla="*/ 0 h 1131"/>
                    <a:gd name="T14" fmla="*/ 0 w 1007"/>
                    <a:gd name="T15" fmla="*/ 0 h 1131"/>
                    <a:gd name="T16" fmla="*/ 0 w 1007"/>
                    <a:gd name="T17" fmla="*/ 0 h 1131"/>
                    <a:gd name="T18" fmla="*/ 0 w 1007"/>
                    <a:gd name="T19" fmla="*/ 0 h 1131"/>
                    <a:gd name="T20" fmla="*/ 0 w 1007"/>
                    <a:gd name="T21" fmla="*/ 0 h 1131"/>
                    <a:gd name="T22" fmla="*/ 0 w 1007"/>
                    <a:gd name="T23" fmla="*/ 0 h 1131"/>
                    <a:gd name="T24" fmla="*/ 0 w 1007"/>
                    <a:gd name="T25" fmla="*/ 0 h 1131"/>
                    <a:gd name="T26" fmla="*/ 0 w 1007"/>
                    <a:gd name="T27" fmla="*/ 0 h 1131"/>
                    <a:gd name="T28" fmla="*/ 0 w 1007"/>
                    <a:gd name="T29" fmla="*/ 0 h 1131"/>
                    <a:gd name="T30" fmla="*/ 0 w 1007"/>
                    <a:gd name="T31" fmla="*/ 0 h 1131"/>
                    <a:gd name="T32" fmla="*/ 0 w 1007"/>
                    <a:gd name="T33" fmla="*/ 0 h 1131"/>
                    <a:gd name="T34" fmla="*/ 0 w 1007"/>
                    <a:gd name="T35" fmla="*/ 0 h 1131"/>
                    <a:gd name="T36" fmla="*/ 0 w 1007"/>
                    <a:gd name="T37" fmla="*/ 0 h 1131"/>
                    <a:gd name="T38" fmla="*/ 0 w 1007"/>
                    <a:gd name="T39" fmla="*/ 0 h 1131"/>
                    <a:gd name="T40" fmla="*/ 0 w 1007"/>
                    <a:gd name="T41" fmla="*/ 0 h 1131"/>
                    <a:gd name="T42" fmla="*/ 0 w 1007"/>
                    <a:gd name="T43" fmla="*/ 0 h 1131"/>
                    <a:gd name="T44" fmla="*/ 0 w 1007"/>
                    <a:gd name="T45" fmla="*/ 0 h 1131"/>
                    <a:gd name="T46" fmla="*/ 0 w 1007"/>
                    <a:gd name="T47" fmla="*/ 0 h 1131"/>
                    <a:gd name="T48" fmla="*/ 0 w 1007"/>
                    <a:gd name="T49" fmla="*/ 0 h 1131"/>
                    <a:gd name="T50" fmla="*/ 0 w 1007"/>
                    <a:gd name="T51" fmla="*/ 0 h 1131"/>
                    <a:gd name="T52" fmla="*/ 0 w 1007"/>
                    <a:gd name="T53" fmla="*/ 0 h 1131"/>
                    <a:gd name="T54" fmla="*/ 0 w 1007"/>
                    <a:gd name="T55" fmla="*/ 0 h 1131"/>
                    <a:gd name="T56" fmla="*/ 0 w 1007"/>
                    <a:gd name="T57" fmla="*/ 0 h 1131"/>
                    <a:gd name="T58" fmla="*/ 0 w 1007"/>
                    <a:gd name="T59" fmla="*/ 0 h 1131"/>
                    <a:gd name="T60" fmla="*/ 0 w 1007"/>
                    <a:gd name="T61" fmla="*/ 0 h 1131"/>
                    <a:gd name="T62" fmla="*/ 0 w 1007"/>
                    <a:gd name="T63" fmla="*/ 0 h 1131"/>
                    <a:gd name="T64" fmla="*/ 0 w 1007"/>
                    <a:gd name="T65" fmla="*/ 0 h 1131"/>
                    <a:gd name="T66" fmla="*/ 0 w 1007"/>
                    <a:gd name="T67" fmla="*/ 0 h 1131"/>
                    <a:gd name="T68" fmla="*/ 0 w 1007"/>
                    <a:gd name="T69" fmla="*/ 0 h 1131"/>
                    <a:gd name="T70" fmla="*/ 0 w 1007"/>
                    <a:gd name="T71" fmla="*/ 0 h 1131"/>
                    <a:gd name="T72" fmla="*/ 0 w 1007"/>
                    <a:gd name="T73" fmla="*/ 0 h 1131"/>
                    <a:gd name="T74" fmla="*/ 0 w 1007"/>
                    <a:gd name="T75" fmla="*/ 0 h 1131"/>
                    <a:gd name="T76" fmla="*/ 0 w 1007"/>
                    <a:gd name="T77" fmla="*/ 0 h 1131"/>
                    <a:gd name="T78" fmla="*/ 0 w 1007"/>
                    <a:gd name="T79" fmla="*/ 0 h 1131"/>
                    <a:gd name="T80" fmla="*/ 0 w 1007"/>
                    <a:gd name="T81" fmla="*/ 0 h 1131"/>
                    <a:gd name="T82" fmla="*/ 0 w 1007"/>
                    <a:gd name="T83" fmla="*/ 0 h 1131"/>
                    <a:gd name="T84" fmla="*/ 0 w 1007"/>
                    <a:gd name="T85" fmla="*/ 0 h 1131"/>
                    <a:gd name="T86" fmla="*/ 0 w 1007"/>
                    <a:gd name="T87" fmla="*/ 0 h 1131"/>
                    <a:gd name="T88" fmla="*/ 0 w 1007"/>
                    <a:gd name="T89" fmla="*/ 0 h 1131"/>
                    <a:gd name="T90" fmla="*/ 0 w 1007"/>
                    <a:gd name="T91" fmla="*/ 0 h 1131"/>
                    <a:gd name="T92" fmla="*/ 0 w 1007"/>
                    <a:gd name="T93" fmla="*/ 0 h 1131"/>
                    <a:gd name="T94" fmla="*/ 0 w 1007"/>
                    <a:gd name="T95" fmla="*/ 0 h 1131"/>
                    <a:gd name="T96" fmla="*/ 0 w 1007"/>
                    <a:gd name="T97" fmla="*/ 0 h 1131"/>
                    <a:gd name="T98" fmla="*/ 0 w 1007"/>
                    <a:gd name="T99" fmla="*/ 0 h 1131"/>
                    <a:gd name="T100" fmla="*/ 0 w 1007"/>
                    <a:gd name="T101" fmla="*/ 0 h 1131"/>
                    <a:gd name="T102" fmla="*/ 0 w 1007"/>
                    <a:gd name="T103" fmla="*/ 0 h 1131"/>
                    <a:gd name="T104" fmla="*/ 0 w 1007"/>
                    <a:gd name="T105" fmla="*/ 0 h 1131"/>
                    <a:gd name="T106" fmla="*/ 0 w 1007"/>
                    <a:gd name="T107" fmla="*/ 0 h 1131"/>
                    <a:gd name="T108" fmla="*/ 0 w 1007"/>
                    <a:gd name="T109" fmla="*/ 0 h 1131"/>
                    <a:gd name="T110" fmla="*/ 0 w 1007"/>
                    <a:gd name="T111" fmla="*/ 0 h 1131"/>
                    <a:gd name="T112" fmla="*/ 0 w 1007"/>
                    <a:gd name="T113" fmla="*/ 0 h 1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7"/>
                    <a:gd name="T172" fmla="*/ 0 h 1131"/>
                    <a:gd name="T173" fmla="*/ 1007 w 1007"/>
                    <a:gd name="T174" fmla="*/ 1131 h 11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7" h="1131">
                      <a:moveTo>
                        <a:pt x="629" y="634"/>
                      </a:moveTo>
                      <a:lnTo>
                        <a:pt x="826" y="470"/>
                      </a:lnTo>
                      <a:lnTo>
                        <a:pt x="839" y="461"/>
                      </a:lnTo>
                      <a:lnTo>
                        <a:pt x="854" y="455"/>
                      </a:lnTo>
                      <a:lnTo>
                        <a:pt x="869" y="452"/>
                      </a:lnTo>
                      <a:lnTo>
                        <a:pt x="884" y="452"/>
                      </a:lnTo>
                      <a:lnTo>
                        <a:pt x="900" y="455"/>
                      </a:lnTo>
                      <a:lnTo>
                        <a:pt x="914" y="461"/>
                      </a:lnTo>
                      <a:lnTo>
                        <a:pt x="928" y="469"/>
                      </a:lnTo>
                      <a:lnTo>
                        <a:pt x="939" y="480"/>
                      </a:lnTo>
                      <a:lnTo>
                        <a:pt x="948" y="493"/>
                      </a:lnTo>
                      <a:lnTo>
                        <a:pt x="955" y="508"/>
                      </a:lnTo>
                      <a:lnTo>
                        <a:pt x="958" y="523"/>
                      </a:lnTo>
                      <a:lnTo>
                        <a:pt x="958" y="538"/>
                      </a:lnTo>
                      <a:lnTo>
                        <a:pt x="955" y="553"/>
                      </a:lnTo>
                      <a:lnTo>
                        <a:pt x="948" y="567"/>
                      </a:lnTo>
                      <a:lnTo>
                        <a:pt x="940" y="581"/>
                      </a:lnTo>
                      <a:lnTo>
                        <a:pt x="929" y="592"/>
                      </a:lnTo>
                      <a:lnTo>
                        <a:pt x="731" y="757"/>
                      </a:lnTo>
                      <a:lnTo>
                        <a:pt x="718" y="766"/>
                      </a:lnTo>
                      <a:lnTo>
                        <a:pt x="704" y="772"/>
                      </a:lnTo>
                      <a:lnTo>
                        <a:pt x="689" y="775"/>
                      </a:lnTo>
                      <a:lnTo>
                        <a:pt x="673" y="775"/>
                      </a:lnTo>
                      <a:lnTo>
                        <a:pt x="658" y="772"/>
                      </a:lnTo>
                      <a:lnTo>
                        <a:pt x="644" y="767"/>
                      </a:lnTo>
                      <a:lnTo>
                        <a:pt x="630" y="758"/>
                      </a:lnTo>
                      <a:lnTo>
                        <a:pt x="619" y="747"/>
                      </a:lnTo>
                      <a:lnTo>
                        <a:pt x="609" y="733"/>
                      </a:lnTo>
                      <a:lnTo>
                        <a:pt x="603" y="719"/>
                      </a:lnTo>
                      <a:lnTo>
                        <a:pt x="600" y="704"/>
                      </a:lnTo>
                      <a:lnTo>
                        <a:pt x="600" y="689"/>
                      </a:lnTo>
                      <a:lnTo>
                        <a:pt x="603" y="674"/>
                      </a:lnTo>
                      <a:lnTo>
                        <a:pt x="609" y="660"/>
                      </a:lnTo>
                      <a:lnTo>
                        <a:pt x="618" y="645"/>
                      </a:lnTo>
                      <a:lnTo>
                        <a:pt x="629" y="634"/>
                      </a:lnTo>
                      <a:lnTo>
                        <a:pt x="590" y="601"/>
                      </a:lnTo>
                      <a:lnTo>
                        <a:pt x="574" y="612"/>
                      </a:lnTo>
                      <a:lnTo>
                        <a:pt x="557" y="619"/>
                      </a:lnTo>
                      <a:lnTo>
                        <a:pt x="538" y="622"/>
                      </a:lnTo>
                      <a:lnTo>
                        <a:pt x="520" y="622"/>
                      </a:lnTo>
                      <a:lnTo>
                        <a:pt x="503" y="619"/>
                      </a:lnTo>
                      <a:lnTo>
                        <a:pt x="486" y="612"/>
                      </a:lnTo>
                      <a:lnTo>
                        <a:pt x="470" y="602"/>
                      </a:lnTo>
                      <a:lnTo>
                        <a:pt x="456" y="589"/>
                      </a:lnTo>
                      <a:lnTo>
                        <a:pt x="445" y="572"/>
                      </a:lnTo>
                      <a:lnTo>
                        <a:pt x="438" y="555"/>
                      </a:lnTo>
                      <a:lnTo>
                        <a:pt x="435" y="538"/>
                      </a:lnTo>
                      <a:lnTo>
                        <a:pt x="435" y="520"/>
                      </a:lnTo>
                      <a:lnTo>
                        <a:pt x="438" y="502"/>
                      </a:lnTo>
                      <a:lnTo>
                        <a:pt x="445" y="485"/>
                      </a:lnTo>
                      <a:lnTo>
                        <a:pt x="455" y="469"/>
                      </a:lnTo>
                      <a:lnTo>
                        <a:pt x="468" y="456"/>
                      </a:lnTo>
                      <a:lnTo>
                        <a:pt x="431" y="422"/>
                      </a:lnTo>
                      <a:lnTo>
                        <a:pt x="414" y="433"/>
                      </a:lnTo>
                      <a:lnTo>
                        <a:pt x="396" y="440"/>
                      </a:lnTo>
                      <a:lnTo>
                        <a:pt x="377" y="444"/>
                      </a:lnTo>
                      <a:lnTo>
                        <a:pt x="358" y="444"/>
                      </a:lnTo>
                      <a:lnTo>
                        <a:pt x="340" y="441"/>
                      </a:lnTo>
                      <a:lnTo>
                        <a:pt x="321" y="434"/>
                      </a:lnTo>
                      <a:lnTo>
                        <a:pt x="305" y="423"/>
                      </a:lnTo>
                      <a:lnTo>
                        <a:pt x="291" y="408"/>
                      </a:lnTo>
                      <a:lnTo>
                        <a:pt x="282" y="396"/>
                      </a:lnTo>
                      <a:lnTo>
                        <a:pt x="275" y="383"/>
                      </a:lnTo>
                      <a:lnTo>
                        <a:pt x="271" y="369"/>
                      </a:lnTo>
                      <a:lnTo>
                        <a:pt x="267" y="355"/>
                      </a:lnTo>
                      <a:lnTo>
                        <a:pt x="267" y="341"/>
                      </a:lnTo>
                      <a:lnTo>
                        <a:pt x="269" y="326"/>
                      </a:lnTo>
                      <a:lnTo>
                        <a:pt x="273" y="312"/>
                      </a:lnTo>
                      <a:lnTo>
                        <a:pt x="279" y="299"/>
                      </a:lnTo>
                      <a:lnTo>
                        <a:pt x="225" y="299"/>
                      </a:lnTo>
                      <a:lnTo>
                        <a:pt x="223" y="308"/>
                      </a:lnTo>
                      <a:lnTo>
                        <a:pt x="221" y="317"/>
                      </a:lnTo>
                      <a:lnTo>
                        <a:pt x="220" y="326"/>
                      </a:lnTo>
                      <a:lnTo>
                        <a:pt x="219" y="336"/>
                      </a:lnTo>
                      <a:lnTo>
                        <a:pt x="206" y="375"/>
                      </a:lnTo>
                      <a:lnTo>
                        <a:pt x="190" y="410"/>
                      </a:lnTo>
                      <a:lnTo>
                        <a:pt x="174" y="442"/>
                      </a:lnTo>
                      <a:lnTo>
                        <a:pt x="158" y="470"/>
                      </a:lnTo>
                      <a:lnTo>
                        <a:pt x="140" y="496"/>
                      </a:lnTo>
                      <a:lnTo>
                        <a:pt x="122" y="517"/>
                      </a:lnTo>
                      <a:lnTo>
                        <a:pt x="104" y="536"/>
                      </a:lnTo>
                      <a:lnTo>
                        <a:pt x="87" y="552"/>
                      </a:lnTo>
                      <a:lnTo>
                        <a:pt x="70" y="565"/>
                      </a:lnTo>
                      <a:lnTo>
                        <a:pt x="54" y="576"/>
                      </a:lnTo>
                      <a:lnTo>
                        <a:pt x="40" y="586"/>
                      </a:lnTo>
                      <a:lnTo>
                        <a:pt x="27" y="593"/>
                      </a:lnTo>
                      <a:lnTo>
                        <a:pt x="17" y="598"/>
                      </a:lnTo>
                      <a:lnTo>
                        <a:pt x="8" y="602"/>
                      </a:lnTo>
                      <a:lnTo>
                        <a:pt x="3" y="604"/>
                      </a:lnTo>
                      <a:lnTo>
                        <a:pt x="0" y="605"/>
                      </a:lnTo>
                      <a:lnTo>
                        <a:pt x="14" y="653"/>
                      </a:lnTo>
                      <a:lnTo>
                        <a:pt x="17" y="652"/>
                      </a:lnTo>
                      <a:lnTo>
                        <a:pt x="22" y="650"/>
                      </a:lnTo>
                      <a:lnTo>
                        <a:pt x="30" y="647"/>
                      </a:lnTo>
                      <a:lnTo>
                        <a:pt x="40" y="642"/>
                      </a:lnTo>
                      <a:lnTo>
                        <a:pt x="52" y="636"/>
                      </a:lnTo>
                      <a:lnTo>
                        <a:pt x="67" y="628"/>
                      </a:lnTo>
                      <a:lnTo>
                        <a:pt x="82" y="619"/>
                      </a:lnTo>
                      <a:lnTo>
                        <a:pt x="98" y="607"/>
                      </a:lnTo>
                      <a:lnTo>
                        <a:pt x="115" y="594"/>
                      </a:lnTo>
                      <a:lnTo>
                        <a:pt x="134" y="576"/>
                      </a:lnTo>
                      <a:lnTo>
                        <a:pt x="152" y="558"/>
                      </a:lnTo>
                      <a:lnTo>
                        <a:pt x="170" y="537"/>
                      </a:lnTo>
                      <a:lnTo>
                        <a:pt x="188" y="513"/>
                      </a:lnTo>
                      <a:lnTo>
                        <a:pt x="207" y="486"/>
                      </a:lnTo>
                      <a:lnTo>
                        <a:pt x="223" y="456"/>
                      </a:lnTo>
                      <a:lnTo>
                        <a:pt x="239" y="423"/>
                      </a:lnTo>
                      <a:lnTo>
                        <a:pt x="242" y="427"/>
                      </a:lnTo>
                      <a:lnTo>
                        <a:pt x="245" y="432"/>
                      </a:lnTo>
                      <a:lnTo>
                        <a:pt x="248" y="436"/>
                      </a:lnTo>
                      <a:lnTo>
                        <a:pt x="251" y="441"/>
                      </a:lnTo>
                      <a:lnTo>
                        <a:pt x="265" y="455"/>
                      </a:lnTo>
                      <a:lnTo>
                        <a:pt x="281" y="467"/>
                      </a:lnTo>
                      <a:lnTo>
                        <a:pt x="297" y="477"/>
                      </a:lnTo>
                      <a:lnTo>
                        <a:pt x="314" y="484"/>
                      </a:lnTo>
                      <a:lnTo>
                        <a:pt x="332" y="490"/>
                      </a:lnTo>
                      <a:lnTo>
                        <a:pt x="351" y="493"/>
                      </a:lnTo>
                      <a:lnTo>
                        <a:pt x="370" y="493"/>
                      </a:lnTo>
                      <a:lnTo>
                        <a:pt x="388" y="492"/>
                      </a:lnTo>
                      <a:lnTo>
                        <a:pt x="385" y="509"/>
                      </a:lnTo>
                      <a:lnTo>
                        <a:pt x="384" y="525"/>
                      </a:lnTo>
                      <a:lnTo>
                        <a:pt x="384" y="542"/>
                      </a:lnTo>
                      <a:lnTo>
                        <a:pt x="387" y="558"/>
                      </a:lnTo>
                      <a:lnTo>
                        <a:pt x="391" y="575"/>
                      </a:lnTo>
                      <a:lnTo>
                        <a:pt x="398" y="591"/>
                      </a:lnTo>
                      <a:lnTo>
                        <a:pt x="407" y="607"/>
                      </a:lnTo>
                      <a:lnTo>
                        <a:pt x="418" y="621"/>
                      </a:lnTo>
                      <a:lnTo>
                        <a:pt x="431" y="635"/>
                      </a:lnTo>
                      <a:lnTo>
                        <a:pt x="446" y="647"/>
                      </a:lnTo>
                      <a:lnTo>
                        <a:pt x="462" y="656"/>
                      </a:lnTo>
                      <a:lnTo>
                        <a:pt x="480" y="664"/>
                      </a:lnTo>
                      <a:lnTo>
                        <a:pt x="498" y="670"/>
                      </a:lnTo>
                      <a:lnTo>
                        <a:pt x="516" y="672"/>
                      </a:lnTo>
                      <a:lnTo>
                        <a:pt x="534" y="673"/>
                      </a:lnTo>
                      <a:lnTo>
                        <a:pt x="553" y="671"/>
                      </a:lnTo>
                      <a:lnTo>
                        <a:pt x="551" y="685"/>
                      </a:lnTo>
                      <a:lnTo>
                        <a:pt x="551" y="699"/>
                      </a:lnTo>
                      <a:lnTo>
                        <a:pt x="552" y="713"/>
                      </a:lnTo>
                      <a:lnTo>
                        <a:pt x="554" y="727"/>
                      </a:lnTo>
                      <a:lnTo>
                        <a:pt x="558" y="740"/>
                      </a:lnTo>
                      <a:lnTo>
                        <a:pt x="564" y="754"/>
                      </a:lnTo>
                      <a:lnTo>
                        <a:pt x="571" y="767"/>
                      </a:lnTo>
                      <a:lnTo>
                        <a:pt x="580" y="779"/>
                      </a:lnTo>
                      <a:lnTo>
                        <a:pt x="583" y="783"/>
                      </a:lnTo>
                      <a:lnTo>
                        <a:pt x="587" y="786"/>
                      </a:lnTo>
                      <a:lnTo>
                        <a:pt x="591" y="790"/>
                      </a:lnTo>
                      <a:lnTo>
                        <a:pt x="595" y="793"/>
                      </a:lnTo>
                      <a:lnTo>
                        <a:pt x="560" y="833"/>
                      </a:lnTo>
                      <a:lnTo>
                        <a:pt x="522" y="869"/>
                      </a:lnTo>
                      <a:lnTo>
                        <a:pt x="486" y="901"/>
                      </a:lnTo>
                      <a:lnTo>
                        <a:pt x="448" y="931"/>
                      </a:lnTo>
                      <a:lnTo>
                        <a:pt x="411" y="956"/>
                      </a:lnTo>
                      <a:lnTo>
                        <a:pt x="373" y="979"/>
                      </a:lnTo>
                      <a:lnTo>
                        <a:pt x="336" y="1000"/>
                      </a:lnTo>
                      <a:lnTo>
                        <a:pt x="302" y="1017"/>
                      </a:lnTo>
                      <a:lnTo>
                        <a:pt x="267" y="1032"/>
                      </a:lnTo>
                      <a:lnTo>
                        <a:pt x="235" y="1045"/>
                      </a:lnTo>
                      <a:lnTo>
                        <a:pt x="205" y="1055"/>
                      </a:lnTo>
                      <a:lnTo>
                        <a:pt x="176" y="1064"/>
                      </a:lnTo>
                      <a:lnTo>
                        <a:pt x="150" y="1072"/>
                      </a:lnTo>
                      <a:lnTo>
                        <a:pt x="126" y="1078"/>
                      </a:lnTo>
                      <a:lnTo>
                        <a:pt x="106" y="1083"/>
                      </a:lnTo>
                      <a:lnTo>
                        <a:pt x="90" y="1086"/>
                      </a:lnTo>
                      <a:lnTo>
                        <a:pt x="129" y="1131"/>
                      </a:lnTo>
                      <a:lnTo>
                        <a:pt x="151" y="1126"/>
                      </a:lnTo>
                      <a:lnTo>
                        <a:pt x="175" y="1119"/>
                      </a:lnTo>
                      <a:lnTo>
                        <a:pt x="202" y="1112"/>
                      </a:lnTo>
                      <a:lnTo>
                        <a:pt x="229" y="1102"/>
                      </a:lnTo>
                      <a:lnTo>
                        <a:pt x="259" y="1092"/>
                      </a:lnTo>
                      <a:lnTo>
                        <a:pt x="291" y="1079"/>
                      </a:lnTo>
                      <a:lnTo>
                        <a:pt x="323" y="1063"/>
                      </a:lnTo>
                      <a:lnTo>
                        <a:pt x="357" y="1047"/>
                      </a:lnTo>
                      <a:lnTo>
                        <a:pt x="392" y="1028"/>
                      </a:lnTo>
                      <a:lnTo>
                        <a:pt x="427" y="1007"/>
                      </a:lnTo>
                      <a:lnTo>
                        <a:pt x="462" y="982"/>
                      </a:lnTo>
                      <a:lnTo>
                        <a:pt x="499" y="955"/>
                      </a:lnTo>
                      <a:lnTo>
                        <a:pt x="534" y="926"/>
                      </a:lnTo>
                      <a:lnTo>
                        <a:pt x="570" y="893"/>
                      </a:lnTo>
                      <a:lnTo>
                        <a:pt x="604" y="858"/>
                      </a:lnTo>
                      <a:lnTo>
                        <a:pt x="639" y="818"/>
                      </a:lnTo>
                      <a:lnTo>
                        <a:pt x="655" y="822"/>
                      </a:lnTo>
                      <a:lnTo>
                        <a:pt x="671" y="826"/>
                      </a:lnTo>
                      <a:lnTo>
                        <a:pt x="688" y="826"/>
                      </a:lnTo>
                      <a:lnTo>
                        <a:pt x="704" y="824"/>
                      </a:lnTo>
                      <a:lnTo>
                        <a:pt x="720" y="819"/>
                      </a:lnTo>
                      <a:lnTo>
                        <a:pt x="735" y="813"/>
                      </a:lnTo>
                      <a:lnTo>
                        <a:pt x="750" y="805"/>
                      </a:lnTo>
                      <a:lnTo>
                        <a:pt x="764" y="795"/>
                      </a:lnTo>
                      <a:lnTo>
                        <a:pt x="962" y="631"/>
                      </a:lnTo>
                      <a:lnTo>
                        <a:pt x="980" y="612"/>
                      </a:lnTo>
                      <a:lnTo>
                        <a:pt x="994" y="591"/>
                      </a:lnTo>
                      <a:lnTo>
                        <a:pt x="1003" y="567"/>
                      </a:lnTo>
                      <a:lnTo>
                        <a:pt x="1007" y="542"/>
                      </a:lnTo>
                      <a:lnTo>
                        <a:pt x="1007" y="518"/>
                      </a:lnTo>
                      <a:lnTo>
                        <a:pt x="1002" y="493"/>
                      </a:lnTo>
                      <a:lnTo>
                        <a:pt x="992" y="469"/>
                      </a:lnTo>
                      <a:lnTo>
                        <a:pt x="978" y="448"/>
                      </a:lnTo>
                      <a:lnTo>
                        <a:pt x="969" y="438"/>
                      </a:lnTo>
                      <a:lnTo>
                        <a:pt x="959" y="429"/>
                      </a:lnTo>
                      <a:lnTo>
                        <a:pt x="947" y="422"/>
                      </a:lnTo>
                      <a:lnTo>
                        <a:pt x="936" y="416"/>
                      </a:lnTo>
                      <a:lnTo>
                        <a:pt x="924" y="410"/>
                      </a:lnTo>
                      <a:lnTo>
                        <a:pt x="912" y="406"/>
                      </a:lnTo>
                      <a:lnTo>
                        <a:pt x="900" y="403"/>
                      </a:lnTo>
                      <a:lnTo>
                        <a:pt x="887" y="402"/>
                      </a:lnTo>
                      <a:lnTo>
                        <a:pt x="894" y="383"/>
                      </a:lnTo>
                      <a:lnTo>
                        <a:pt x="899" y="364"/>
                      </a:lnTo>
                      <a:lnTo>
                        <a:pt x="901" y="344"/>
                      </a:lnTo>
                      <a:lnTo>
                        <a:pt x="900" y="323"/>
                      </a:lnTo>
                      <a:lnTo>
                        <a:pt x="896" y="303"/>
                      </a:lnTo>
                      <a:lnTo>
                        <a:pt x="889" y="284"/>
                      </a:lnTo>
                      <a:lnTo>
                        <a:pt x="878" y="265"/>
                      </a:lnTo>
                      <a:lnTo>
                        <a:pt x="866" y="247"/>
                      </a:lnTo>
                      <a:lnTo>
                        <a:pt x="854" y="234"/>
                      </a:lnTo>
                      <a:lnTo>
                        <a:pt x="840" y="222"/>
                      </a:lnTo>
                      <a:lnTo>
                        <a:pt x="826" y="213"/>
                      </a:lnTo>
                      <a:lnTo>
                        <a:pt x="809" y="206"/>
                      </a:lnTo>
                      <a:lnTo>
                        <a:pt x="793" y="200"/>
                      </a:lnTo>
                      <a:lnTo>
                        <a:pt x="777" y="197"/>
                      </a:lnTo>
                      <a:lnTo>
                        <a:pt x="760" y="195"/>
                      </a:lnTo>
                      <a:lnTo>
                        <a:pt x="742" y="196"/>
                      </a:lnTo>
                      <a:lnTo>
                        <a:pt x="747" y="178"/>
                      </a:lnTo>
                      <a:lnTo>
                        <a:pt x="750" y="159"/>
                      </a:lnTo>
                      <a:lnTo>
                        <a:pt x="750" y="141"/>
                      </a:lnTo>
                      <a:lnTo>
                        <a:pt x="747" y="122"/>
                      </a:lnTo>
                      <a:lnTo>
                        <a:pt x="742" y="104"/>
                      </a:lnTo>
                      <a:lnTo>
                        <a:pt x="736" y="87"/>
                      </a:lnTo>
                      <a:lnTo>
                        <a:pt x="727" y="70"/>
                      </a:lnTo>
                      <a:lnTo>
                        <a:pt x="715" y="54"/>
                      </a:lnTo>
                      <a:lnTo>
                        <a:pt x="705" y="43"/>
                      </a:lnTo>
                      <a:lnTo>
                        <a:pt x="694" y="33"/>
                      </a:lnTo>
                      <a:lnTo>
                        <a:pt x="682" y="24"/>
                      </a:lnTo>
                      <a:lnTo>
                        <a:pt x="668" y="17"/>
                      </a:lnTo>
                      <a:lnTo>
                        <a:pt x="655" y="11"/>
                      </a:lnTo>
                      <a:lnTo>
                        <a:pt x="642" y="7"/>
                      </a:lnTo>
                      <a:lnTo>
                        <a:pt x="628" y="3"/>
                      </a:lnTo>
                      <a:lnTo>
                        <a:pt x="614" y="0"/>
                      </a:lnTo>
                      <a:lnTo>
                        <a:pt x="599" y="0"/>
                      </a:lnTo>
                      <a:lnTo>
                        <a:pt x="585" y="1"/>
                      </a:lnTo>
                      <a:lnTo>
                        <a:pt x="571" y="4"/>
                      </a:lnTo>
                      <a:lnTo>
                        <a:pt x="557" y="7"/>
                      </a:lnTo>
                      <a:lnTo>
                        <a:pt x="543" y="12"/>
                      </a:lnTo>
                      <a:lnTo>
                        <a:pt x="529" y="18"/>
                      </a:lnTo>
                      <a:lnTo>
                        <a:pt x="516" y="26"/>
                      </a:lnTo>
                      <a:lnTo>
                        <a:pt x="504" y="35"/>
                      </a:lnTo>
                      <a:lnTo>
                        <a:pt x="473" y="60"/>
                      </a:lnTo>
                      <a:lnTo>
                        <a:pt x="523" y="86"/>
                      </a:lnTo>
                      <a:lnTo>
                        <a:pt x="536" y="73"/>
                      </a:lnTo>
                      <a:lnTo>
                        <a:pt x="554" y="62"/>
                      </a:lnTo>
                      <a:lnTo>
                        <a:pt x="572" y="55"/>
                      </a:lnTo>
                      <a:lnTo>
                        <a:pt x="590" y="51"/>
                      </a:lnTo>
                      <a:lnTo>
                        <a:pt x="609" y="51"/>
                      </a:lnTo>
                      <a:lnTo>
                        <a:pt x="628" y="54"/>
                      </a:lnTo>
                      <a:lnTo>
                        <a:pt x="646" y="61"/>
                      </a:lnTo>
                      <a:lnTo>
                        <a:pt x="662" y="72"/>
                      </a:lnTo>
                      <a:lnTo>
                        <a:pt x="676" y="87"/>
                      </a:lnTo>
                      <a:lnTo>
                        <a:pt x="688" y="103"/>
                      </a:lnTo>
                      <a:lnTo>
                        <a:pt x="696" y="121"/>
                      </a:lnTo>
                      <a:lnTo>
                        <a:pt x="700" y="139"/>
                      </a:lnTo>
                      <a:lnTo>
                        <a:pt x="700" y="158"/>
                      </a:lnTo>
                      <a:lnTo>
                        <a:pt x="696" y="178"/>
                      </a:lnTo>
                      <a:lnTo>
                        <a:pt x="690" y="195"/>
                      </a:lnTo>
                      <a:lnTo>
                        <a:pt x="678" y="212"/>
                      </a:lnTo>
                      <a:lnTo>
                        <a:pt x="664" y="226"/>
                      </a:lnTo>
                      <a:lnTo>
                        <a:pt x="431" y="422"/>
                      </a:lnTo>
                      <a:lnTo>
                        <a:pt x="468" y="456"/>
                      </a:lnTo>
                      <a:lnTo>
                        <a:pt x="694" y="268"/>
                      </a:lnTo>
                      <a:lnTo>
                        <a:pt x="710" y="257"/>
                      </a:lnTo>
                      <a:lnTo>
                        <a:pt x="727" y="250"/>
                      </a:lnTo>
                      <a:lnTo>
                        <a:pt x="745" y="245"/>
                      </a:lnTo>
                      <a:lnTo>
                        <a:pt x="764" y="245"/>
                      </a:lnTo>
                      <a:lnTo>
                        <a:pt x="781" y="249"/>
                      </a:lnTo>
                      <a:lnTo>
                        <a:pt x="798" y="256"/>
                      </a:lnTo>
                      <a:lnTo>
                        <a:pt x="813" y="266"/>
                      </a:lnTo>
                      <a:lnTo>
                        <a:pt x="828" y="279"/>
                      </a:lnTo>
                      <a:lnTo>
                        <a:pt x="839" y="295"/>
                      </a:lnTo>
                      <a:lnTo>
                        <a:pt x="846" y="312"/>
                      </a:lnTo>
                      <a:lnTo>
                        <a:pt x="849" y="331"/>
                      </a:lnTo>
                      <a:lnTo>
                        <a:pt x="849" y="349"/>
                      </a:lnTo>
                      <a:lnTo>
                        <a:pt x="846" y="367"/>
                      </a:lnTo>
                      <a:lnTo>
                        <a:pt x="839" y="383"/>
                      </a:lnTo>
                      <a:lnTo>
                        <a:pt x="829" y="399"/>
                      </a:lnTo>
                      <a:lnTo>
                        <a:pt x="815" y="414"/>
                      </a:lnTo>
                      <a:lnTo>
                        <a:pt x="590" y="601"/>
                      </a:lnTo>
                      <a:lnTo>
                        <a:pt x="629" y="634"/>
                      </a:lnTo>
                      <a:close/>
                    </a:path>
                  </a:pathLst>
                </a:custGeom>
                <a:solidFill>
                  <a:srgbClr val="0000E5"/>
                </a:solidFill>
                <a:ln w="9525">
                  <a:noFill/>
                  <a:round/>
                  <a:headEnd/>
                  <a:tailEnd/>
                </a:ln>
              </p:spPr>
              <p:txBody>
                <a:bodyPr/>
                <a:lstStyle/>
                <a:p>
                  <a:endParaRPr lang="ja-JP" altLang="en-US"/>
                </a:p>
              </p:txBody>
            </p:sp>
            <p:sp>
              <p:nvSpPr>
                <p:cNvPr id="31" name="Freeform 15">
                  <a:extLst>
                    <a:ext uri="{FF2B5EF4-FFF2-40B4-BE49-F238E27FC236}">
                      <a16:creationId xmlns:a16="http://schemas.microsoft.com/office/drawing/2014/main" id="{98F5A5DE-EC5B-461D-BC8C-674410DB9D6D}"/>
                    </a:ext>
                  </a:extLst>
                </p:cNvPr>
                <p:cNvSpPr>
                  <a:spLocks/>
                </p:cNvSpPr>
                <p:nvPr/>
              </p:nvSpPr>
              <p:spPr bwMode="auto">
                <a:xfrm>
                  <a:off x="1247" y="2299"/>
                  <a:ext cx="123" cy="133"/>
                </a:xfrm>
                <a:custGeom>
                  <a:avLst/>
                  <a:gdLst>
                    <a:gd name="T0" fmla="*/ 0 w 858"/>
                    <a:gd name="T1" fmla="*/ 0 h 934"/>
                    <a:gd name="T2" fmla="*/ 0 w 858"/>
                    <a:gd name="T3" fmla="*/ 0 h 934"/>
                    <a:gd name="T4" fmla="*/ 0 w 858"/>
                    <a:gd name="T5" fmla="*/ 0 h 934"/>
                    <a:gd name="T6" fmla="*/ 0 w 858"/>
                    <a:gd name="T7" fmla="*/ 0 h 934"/>
                    <a:gd name="T8" fmla="*/ 0 w 858"/>
                    <a:gd name="T9" fmla="*/ 0 h 934"/>
                    <a:gd name="T10" fmla="*/ 0 60000 65536"/>
                    <a:gd name="T11" fmla="*/ 0 60000 65536"/>
                    <a:gd name="T12" fmla="*/ 0 60000 65536"/>
                    <a:gd name="T13" fmla="*/ 0 60000 65536"/>
                    <a:gd name="T14" fmla="*/ 0 60000 65536"/>
                    <a:gd name="T15" fmla="*/ 0 w 858"/>
                    <a:gd name="T16" fmla="*/ 0 h 934"/>
                    <a:gd name="T17" fmla="*/ 858 w 858"/>
                    <a:gd name="T18" fmla="*/ 934 h 934"/>
                  </a:gdLst>
                  <a:ahLst/>
                  <a:cxnLst>
                    <a:cxn ang="T10">
                      <a:pos x="T0" y="T1"/>
                    </a:cxn>
                    <a:cxn ang="T11">
                      <a:pos x="T2" y="T3"/>
                    </a:cxn>
                    <a:cxn ang="T12">
                      <a:pos x="T4" y="T5"/>
                    </a:cxn>
                    <a:cxn ang="T13">
                      <a:pos x="T6" y="T7"/>
                    </a:cxn>
                    <a:cxn ang="T14">
                      <a:pos x="T8" y="T9"/>
                    </a:cxn>
                  </a:cxnLst>
                  <a:rect l="T15" t="T16" r="T17" b="T18"/>
                  <a:pathLst>
                    <a:path w="858" h="934">
                      <a:moveTo>
                        <a:pt x="0" y="221"/>
                      </a:moveTo>
                      <a:lnTo>
                        <a:pt x="596" y="934"/>
                      </a:lnTo>
                      <a:lnTo>
                        <a:pt x="858" y="712"/>
                      </a:lnTo>
                      <a:lnTo>
                        <a:pt x="262" y="0"/>
                      </a:lnTo>
                      <a:lnTo>
                        <a:pt x="0" y="221"/>
                      </a:lnTo>
                      <a:close/>
                    </a:path>
                  </a:pathLst>
                </a:custGeom>
                <a:solidFill>
                  <a:srgbClr val="0000E5"/>
                </a:solidFill>
                <a:ln w="9525">
                  <a:noFill/>
                  <a:round/>
                  <a:headEnd/>
                  <a:tailEnd/>
                </a:ln>
              </p:spPr>
              <p:txBody>
                <a:bodyPr/>
                <a:lstStyle/>
                <a:p>
                  <a:endParaRPr lang="ja-JP" altLang="en-US"/>
                </a:p>
              </p:txBody>
            </p:sp>
            <p:sp>
              <p:nvSpPr>
                <p:cNvPr id="32" name="Freeform 16">
                  <a:extLst>
                    <a:ext uri="{FF2B5EF4-FFF2-40B4-BE49-F238E27FC236}">
                      <a16:creationId xmlns:a16="http://schemas.microsoft.com/office/drawing/2014/main" id="{7DE4BD17-A9B4-46DB-B408-A426163A5BAD}"/>
                    </a:ext>
                  </a:extLst>
                </p:cNvPr>
                <p:cNvSpPr>
                  <a:spLocks/>
                </p:cNvSpPr>
                <p:nvPr/>
              </p:nvSpPr>
              <p:spPr bwMode="auto">
                <a:xfrm>
                  <a:off x="1332" y="2398"/>
                  <a:ext cx="17" cy="18"/>
                </a:xfrm>
                <a:custGeom>
                  <a:avLst/>
                  <a:gdLst>
                    <a:gd name="T0" fmla="*/ 0 w 121"/>
                    <a:gd name="T1" fmla="*/ 0 h 122"/>
                    <a:gd name="T2" fmla="*/ 0 w 121"/>
                    <a:gd name="T3" fmla="*/ 0 h 122"/>
                    <a:gd name="T4" fmla="*/ 0 w 121"/>
                    <a:gd name="T5" fmla="*/ 0 h 122"/>
                    <a:gd name="T6" fmla="*/ 0 w 121"/>
                    <a:gd name="T7" fmla="*/ 0 h 122"/>
                    <a:gd name="T8" fmla="*/ 0 w 121"/>
                    <a:gd name="T9" fmla="*/ 0 h 122"/>
                    <a:gd name="T10" fmla="*/ 0 w 121"/>
                    <a:gd name="T11" fmla="*/ 0 h 122"/>
                    <a:gd name="T12" fmla="*/ 0 w 121"/>
                    <a:gd name="T13" fmla="*/ 0 h 122"/>
                    <a:gd name="T14" fmla="*/ 0 w 121"/>
                    <a:gd name="T15" fmla="*/ 0 h 122"/>
                    <a:gd name="T16" fmla="*/ 0 w 121"/>
                    <a:gd name="T17" fmla="*/ 0 h 122"/>
                    <a:gd name="T18" fmla="*/ 0 w 121"/>
                    <a:gd name="T19" fmla="*/ 0 h 122"/>
                    <a:gd name="T20" fmla="*/ 0 w 121"/>
                    <a:gd name="T21" fmla="*/ 0 h 122"/>
                    <a:gd name="T22" fmla="*/ 0 w 121"/>
                    <a:gd name="T23" fmla="*/ 0 h 122"/>
                    <a:gd name="T24" fmla="*/ 0 w 121"/>
                    <a:gd name="T25" fmla="*/ 0 h 122"/>
                    <a:gd name="T26" fmla="*/ 0 w 121"/>
                    <a:gd name="T27" fmla="*/ 0 h 122"/>
                    <a:gd name="T28" fmla="*/ 0 w 121"/>
                    <a:gd name="T29" fmla="*/ 0 h 122"/>
                    <a:gd name="T30" fmla="*/ 0 w 121"/>
                    <a:gd name="T31" fmla="*/ 0 h 122"/>
                    <a:gd name="T32" fmla="*/ 0 w 121"/>
                    <a:gd name="T33" fmla="*/ 0 h 122"/>
                    <a:gd name="T34" fmla="*/ 0 w 121"/>
                    <a:gd name="T35" fmla="*/ 0 h 122"/>
                    <a:gd name="T36" fmla="*/ 0 w 121"/>
                    <a:gd name="T37" fmla="*/ 0 h 122"/>
                    <a:gd name="T38" fmla="*/ 0 w 121"/>
                    <a:gd name="T39" fmla="*/ 0 h 122"/>
                    <a:gd name="T40" fmla="*/ 0 w 121"/>
                    <a:gd name="T41" fmla="*/ 0 h 122"/>
                    <a:gd name="T42" fmla="*/ 0 w 121"/>
                    <a:gd name="T43" fmla="*/ 0 h 122"/>
                    <a:gd name="T44" fmla="*/ 0 w 121"/>
                    <a:gd name="T45" fmla="*/ 0 h 122"/>
                    <a:gd name="T46" fmla="*/ 0 w 121"/>
                    <a:gd name="T47" fmla="*/ 0 h 122"/>
                    <a:gd name="T48" fmla="*/ 0 w 121"/>
                    <a:gd name="T49" fmla="*/ 0 h 122"/>
                    <a:gd name="T50" fmla="*/ 0 w 121"/>
                    <a:gd name="T51" fmla="*/ 0 h 122"/>
                    <a:gd name="T52" fmla="*/ 0 w 121"/>
                    <a:gd name="T53" fmla="*/ 0 h 122"/>
                    <a:gd name="T54" fmla="*/ 0 w 121"/>
                    <a:gd name="T55" fmla="*/ 0 h 122"/>
                    <a:gd name="T56" fmla="*/ 0 w 121"/>
                    <a:gd name="T57" fmla="*/ 0 h 122"/>
                    <a:gd name="T58" fmla="*/ 0 w 121"/>
                    <a:gd name="T59" fmla="*/ 0 h 122"/>
                    <a:gd name="T60" fmla="*/ 0 w 121"/>
                    <a:gd name="T61" fmla="*/ 0 h 122"/>
                    <a:gd name="T62" fmla="*/ 0 w 121"/>
                    <a:gd name="T63" fmla="*/ 0 h 122"/>
                    <a:gd name="T64" fmla="*/ 0 w 121"/>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22"/>
                    <a:gd name="T101" fmla="*/ 121 w 121"/>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22">
                      <a:moveTo>
                        <a:pt x="61" y="122"/>
                      </a:moveTo>
                      <a:lnTo>
                        <a:pt x="73" y="121"/>
                      </a:lnTo>
                      <a:lnTo>
                        <a:pt x="85" y="117"/>
                      </a:lnTo>
                      <a:lnTo>
                        <a:pt x="95" y="111"/>
                      </a:lnTo>
                      <a:lnTo>
                        <a:pt x="104" y="103"/>
                      </a:lnTo>
                      <a:lnTo>
                        <a:pt x="111" y="94"/>
                      </a:lnTo>
                      <a:lnTo>
                        <a:pt x="116" y="84"/>
                      </a:lnTo>
                      <a:lnTo>
                        <a:pt x="120" y="73"/>
                      </a:lnTo>
                      <a:lnTo>
                        <a:pt x="121" y="61"/>
                      </a:lnTo>
                      <a:lnTo>
                        <a:pt x="120" y="49"/>
                      </a:lnTo>
                      <a:lnTo>
                        <a:pt x="116" y="38"/>
                      </a:lnTo>
                      <a:lnTo>
                        <a:pt x="111" y="27"/>
                      </a:lnTo>
                      <a:lnTo>
                        <a:pt x="104" y="18"/>
                      </a:lnTo>
                      <a:lnTo>
                        <a:pt x="95" y="10"/>
                      </a:lnTo>
                      <a:lnTo>
                        <a:pt x="85" y="5"/>
                      </a:lnTo>
                      <a:lnTo>
                        <a:pt x="73" y="1"/>
                      </a:lnTo>
                      <a:lnTo>
                        <a:pt x="61" y="0"/>
                      </a:lnTo>
                      <a:lnTo>
                        <a:pt x="48" y="1"/>
                      </a:lnTo>
                      <a:lnTo>
                        <a:pt x="37" y="5"/>
                      </a:lnTo>
                      <a:lnTo>
                        <a:pt x="27" y="10"/>
                      </a:lnTo>
                      <a:lnTo>
                        <a:pt x="18" y="18"/>
                      </a:lnTo>
                      <a:lnTo>
                        <a:pt x="10" y="27"/>
                      </a:lnTo>
                      <a:lnTo>
                        <a:pt x="5" y="38"/>
                      </a:lnTo>
                      <a:lnTo>
                        <a:pt x="1" y="49"/>
                      </a:lnTo>
                      <a:lnTo>
                        <a:pt x="0" y="61"/>
                      </a:lnTo>
                      <a:lnTo>
                        <a:pt x="1" y="73"/>
                      </a:lnTo>
                      <a:lnTo>
                        <a:pt x="5" y="84"/>
                      </a:lnTo>
                      <a:lnTo>
                        <a:pt x="10" y="94"/>
                      </a:lnTo>
                      <a:lnTo>
                        <a:pt x="18" y="103"/>
                      </a:lnTo>
                      <a:lnTo>
                        <a:pt x="27" y="111"/>
                      </a:lnTo>
                      <a:lnTo>
                        <a:pt x="37" y="117"/>
                      </a:lnTo>
                      <a:lnTo>
                        <a:pt x="48" y="121"/>
                      </a:lnTo>
                      <a:lnTo>
                        <a:pt x="61" y="122"/>
                      </a:lnTo>
                      <a:close/>
                    </a:path>
                  </a:pathLst>
                </a:custGeom>
                <a:solidFill>
                  <a:srgbClr val="FFFFFF"/>
                </a:solidFill>
                <a:ln w="9525">
                  <a:noFill/>
                  <a:round/>
                  <a:headEnd/>
                  <a:tailEnd/>
                </a:ln>
              </p:spPr>
              <p:txBody>
                <a:bodyPr/>
                <a:lstStyle/>
                <a:p>
                  <a:endParaRPr lang="ja-JP" altLang="en-US"/>
                </a:p>
              </p:txBody>
            </p:sp>
          </p:grpSp>
        </p:grpSp>
      </p:grpSp>
      <p:sp>
        <p:nvSpPr>
          <p:cNvPr id="35" name="Text Box 438">
            <a:extLst>
              <a:ext uri="{FF2B5EF4-FFF2-40B4-BE49-F238E27FC236}">
                <a16:creationId xmlns:a16="http://schemas.microsoft.com/office/drawing/2014/main" id="{84B935BF-9027-4801-BDC1-ACB652936765}"/>
              </a:ext>
            </a:extLst>
          </p:cNvPr>
          <p:cNvSpPr txBox="1">
            <a:spLocks noChangeArrowheads="1"/>
          </p:cNvSpPr>
          <p:nvPr/>
        </p:nvSpPr>
        <p:spPr bwMode="auto">
          <a:xfrm>
            <a:off x="6156176" y="821904"/>
            <a:ext cx="2987824" cy="230832"/>
          </a:xfrm>
          <a:prstGeom prst="rect">
            <a:avLst/>
          </a:prstGeom>
          <a:noFill/>
          <a:ln w="9525">
            <a:noFill/>
            <a:miter lim="800000"/>
            <a:headEnd/>
            <a:tailEnd/>
          </a:ln>
        </p:spPr>
        <p:txBody>
          <a:bodyPr wrap="square">
            <a:spAutoFit/>
          </a:bodyPr>
          <a:lstStyle/>
          <a:p>
            <a:pPr algn="r"/>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注意 システム開発中の為、実画面とは異なります。</a:t>
            </a:r>
          </a:p>
        </p:txBody>
      </p:sp>
      <p:sp>
        <p:nvSpPr>
          <p:cNvPr id="36"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a:solidFill>
                  <a:srgbClr val="000000"/>
                </a:solidFill>
                <a:latin typeface="Meiryo UI" panose="020B0604030504040204" pitchFamily="50" charset="-128"/>
                <a:ea typeface="Meiryo UI" panose="020B0604030504040204" pitchFamily="50" charset="-128"/>
              </a:rPr>
              <a:t>画面</a:t>
            </a:r>
            <a:r>
              <a:rPr lang="ja-JP" altLang="en-US" sz="2800" b="1" dirty="0" smtClean="0">
                <a:solidFill>
                  <a:srgbClr val="000000"/>
                </a:solidFill>
                <a:latin typeface="Meiryo UI" panose="020B0604030504040204" pitchFamily="50" charset="-128"/>
                <a:ea typeface="Meiryo UI" panose="020B0604030504040204" pitchFamily="50" charset="-128"/>
              </a:rPr>
              <a:t>イメージ②</a:t>
            </a:r>
            <a:endParaRPr lang="ja-JP" altLang="en-US" sz="2800" b="1"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4897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12</a:t>
            </a:fld>
            <a:endParaRPr lang="en-US" altLang="ja-JP" sz="1600" smtClean="0">
              <a:solidFill>
                <a:srgbClr val="3333CC"/>
              </a:solidFill>
              <a:latin typeface="Arial" charset="0"/>
              <a:ea typeface="Dotum" pitchFamily="34" charset="-127"/>
            </a:endParaRPr>
          </a:p>
        </p:txBody>
      </p:sp>
      <p:grpSp>
        <p:nvGrpSpPr>
          <p:cNvPr id="3" name="グループ化 2">
            <a:extLst>
              <a:ext uri="{FF2B5EF4-FFF2-40B4-BE49-F238E27FC236}">
                <a16:creationId xmlns:a16="http://schemas.microsoft.com/office/drawing/2014/main" id="{FF76F582-4896-4299-8B2D-4B8992FD4EE7}"/>
              </a:ext>
            </a:extLst>
          </p:cNvPr>
          <p:cNvGrpSpPr/>
          <p:nvPr/>
        </p:nvGrpSpPr>
        <p:grpSpPr>
          <a:xfrm>
            <a:off x="963649" y="1806798"/>
            <a:ext cx="7340637" cy="4573424"/>
            <a:chOff x="963649" y="1806798"/>
            <a:chExt cx="7340637" cy="4573424"/>
          </a:xfrm>
        </p:grpSpPr>
        <p:grpSp>
          <p:nvGrpSpPr>
            <p:cNvPr id="4" name="グループ化 3">
              <a:extLst>
                <a:ext uri="{FF2B5EF4-FFF2-40B4-BE49-F238E27FC236}">
                  <a16:creationId xmlns:a16="http://schemas.microsoft.com/office/drawing/2014/main" id="{7B7290E4-3A31-4577-BE7A-D4F63282EB09}"/>
                </a:ext>
              </a:extLst>
            </p:cNvPr>
            <p:cNvGrpSpPr/>
            <p:nvPr/>
          </p:nvGrpSpPr>
          <p:grpSpPr>
            <a:xfrm>
              <a:off x="1100137" y="1809973"/>
              <a:ext cx="3471863" cy="3958953"/>
              <a:chOff x="1100137" y="1809973"/>
              <a:chExt cx="3471863" cy="3958953"/>
            </a:xfrm>
          </p:grpSpPr>
          <p:pic>
            <p:nvPicPr>
              <p:cNvPr id="13" name="Picture 2">
                <a:extLst>
                  <a:ext uri="{FF2B5EF4-FFF2-40B4-BE49-F238E27FC236}">
                    <a16:creationId xmlns:a16="http://schemas.microsoft.com/office/drawing/2014/main" id="{57A901A9-74EB-4721-9905-DC35C9A76684}"/>
                  </a:ext>
                </a:extLst>
              </p:cNvPr>
              <p:cNvPicPr>
                <a:picLocks noChangeAspect="1" noChangeArrowheads="1"/>
              </p:cNvPicPr>
              <p:nvPr/>
            </p:nvPicPr>
            <p:blipFill>
              <a:blip r:embed="rId3" cstate="print"/>
              <a:srcRect/>
              <a:stretch>
                <a:fillRect/>
              </a:stretch>
            </p:blipFill>
            <p:spPr bwMode="auto">
              <a:xfrm>
                <a:off x="1100137" y="2197051"/>
                <a:ext cx="3471863" cy="3571875"/>
              </a:xfrm>
              <a:prstGeom prst="rect">
                <a:avLst/>
              </a:prstGeom>
              <a:noFill/>
              <a:ln w="9525">
                <a:noFill/>
                <a:miter lim="800000"/>
                <a:headEnd/>
                <a:tailEnd/>
              </a:ln>
            </p:spPr>
          </p:pic>
          <p:sp>
            <p:nvSpPr>
              <p:cNvPr id="14" name="Text Box 17">
                <a:extLst>
                  <a:ext uri="{FF2B5EF4-FFF2-40B4-BE49-F238E27FC236}">
                    <a16:creationId xmlns:a16="http://schemas.microsoft.com/office/drawing/2014/main" id="{F8D1EC2C-5B25-4E1A-9A78-BD46B6A016D7}"/>
                  </a:ext>
                </a:extLst>
              </p:cNvPr>
              <p:cNvSpPr txBox="1">
                <a:spLocks noChangeArrowheads="1"/>
              </p:cNvSpPr>
              <p:nvPr/>
            </p:nvSpPr>
            <p:spPr bwMode="auto">
              <a:xfrm>
                <a:off x="1109785" y="1809973"/>
                <a:ext cx="3462215" cy="400110"/>
              </a:xfrm>
              <a:prstGeom prst="rect">
                <a:avLst/>
              </a:prstGeom>
              <a:noFill/>
              <a:ln w="9525">
                <a:noFill/>
                <a:miter lim="800000"/>
                <a:headEnd/>
                <a:tailEnd/>
              </a:ln>
            </p:spPr>
            <p:txBody>
              <a:bodyPr wrap="square">
                <a:spAutoFit/>
              </a:bodyPr>
              <a:lstStyle/>
              <a:p>
                <a:pPr algn="ctr" eaLnBrk="1" hangingPunct="1"/>
                <a:r>
                  <a:rPr lang="ja-JP" altLang="en-US" sz="2000" b="1" dirty="0">
                    <a:solidFill>
                      <a:srgbClr val="F67850"/>
                    </a:solidFill>
                    <a:latin typeface="Meiryo UI" pitchFamily="50" charset="-128"/>
                    <a:ea typeface="Meiryo UI" pitchFamily="50" charset="-128"/>
                    <a:cs typeface="Meiryo UI" pitchFamily="50" charset="-128"/>
                  </a:rPr>
                  <a:t>パソコンへの通知</a:t>
                </a:r>
                <a:r>
                  <a:rPr lang="en-US" altLang="ja-JP" sz="1400" b="1" dirty="0">
                    <a:solidFill>
                      <a:srgbClr val="F67850"/>
                    </a:solidFill>
                    <a:latin typeface="Meiryo UI" pitchFamily="50" charset="-128"/>
                    <a:ea typeface="Meiryo UI" pitchFamily="50" charset="-128"/>
                    <a:cs typeface="Meiryo UI" pitchFamily="50" charset="-128"/>
                  </a:rPr>
                  <a:t>&lt;</a:t>
                </a:r>
                <a:r>
                  <a:rPr lang="ja-JP" altLang="en-US" sz="1400" b="1" dirty="0">
                    <a:solidFill>
                      <a:srgbClr val="F67850"/>
                    </a:solidFill>
                    <a:latin typeface="Meiryo UI" pitchFamily="50" charset="-128"/>
                    <a:ea typeface="Meiryo UI" pitchFamily="50" charset="-128"/>
                    <a:cs typeface="Meiryo UI" pitchFamily="50" charset="-128"/>
                  </a:rPr>
                  <a:t>イメージ</a:t>
                </a:r>
                <a:r>
                  <a:rPr lang="en-US" altLang="ja-JP" sz="1400" b="1" dirty="0">
                    <a:solidFill>
                      <a:srgbClr val="F67850"/>
                    </a:solidFill>
                    <a:latin typeface="Meiryo UI" pitchFamily="50" charset="-128"/>
                    <a:ea typeface="Meiryo UI" pitchFamily="50" charset="-128"/>
                    <a:cs typeface="Meiryo UI" pitchFamily="50" charset="-128"/>
                  </a:rPr>
                  <a:t>&gt;</a:t>
                </a:r>
              </a:p>
            </p:txBody>
          </p:sp>
        </p:grpSp>
        <p:grpSp>
          <p:nvGrpSpPr>
            <p:cNvPr id="5" name="グループ化 4">
              <a:extLst>
                <a:ext uri="{FF2B5EF4-FFF2-40B4-BE49-F238E27FC236}">
                  <a16:creationId xmlns:a16="http://schemas.microsoft.com/office/drawing/2014/main" id="{473C7385-6A29-4B26-B817-3B79B6E362BB}"/>
                </a:ext>
              </a:extLst>
            </p:cNvPr>
            <p:cNvGrpSpPr/>
            <p:nvPr/>
          </p:nvGrpSpPr>
          <p:grpSpPr>
            <a:xfrm>
              <a:off x="4788024" y="1806798"/>
              <a:ext cx="3516262" cy="4573424"/>
              <a:chOff x="4788024" y="1806798"/>
              <a:chExt cx="3516262" cy="4573424"/>
            </a:xfrm>
          </p:grpSpPr>
          <p:grpSp>
            <p:nvGrpSpPr>
              <p:cNvPr id="7" name="グループ化 6">
                <a:extLst>
                  <a:ext uri="{FF2B5EF4-FFF2-40B4-BE49-F238E27FC236}">
                    <a16:creationId xmlns:a16="http://schemas.microsoft.com/office/drawing/2014/main" id="{523C2FEE-2B35-4DE6-9A24-C11D2683C5DE}"/>
                  </a:ext>
                </a:extLst>
              </p:cNvPr>
              <p:cNvGrpSpPr/>
              <p:nvPr/>
            </p:nvGrpSpPr>
            <p:grpSpPr>
              <a:xfrm>
                <a:off x="5569798" y="2204864"/>
                <a:ext cx="1954530" cy="4175358"/>
                <a:chOff x="5569798" y="2204864"/>
                <a:chExt cx="1954530" cy="4175358"/>
              </a:xfrm>
            </p:grpSpPr>
            <p:sp>
              <p:nvSpPr>
                <p:cNvPr id="9" name="AutoShape 20">
                  <a:extLst>
                    <a:ext uri="{FF2B5EF4-FFF2-40B4-BE49-F238E27FC236}">
                      <a16:creationId xmlns:a16="http://schemas.microsoft.com/office/drawing/2014/main" id="{7399187A-E3B6-40EA-840C-5A8B89860B89}"/>
                    </a:ext>
                  </a:extLst>
                </p:cNvPr>
                <p:cNvSpPr>
                  <a:spLocks noChangeArrowheads="1"/>
                </p:cNvSpPr>
                <p:nvPr/>
              </p:nvSpPr>
              <p:spPr bwMode="auto">
                <a:xfrm>
                  <a:off x="5569798" y="2204864"/>
                  <a:ext cx="1954530" cy="4175358"/>
                </a:xfrm>
                <a:prstGeom prst="roundRect">
                  <a:avLst>
                    <a:gd name="adj" fmla="val 16667"/>
                  </a:avLst>
                </a:prstGeom>
                <a:solidFill>
                  <a:srgbClr val="000000"/>
                </a:solidFill>
                <a:ln w="19050">
                  <a:solidFill>
                    <a:srgbClr val="000080"/>
                  </a:solidFill>
                  <a:round/>
                  <a:headEnd/>
                  <a:tailEnd/>
                </a:ln>
              </p:spPr>
              <p:txBody>
                <a:bodyPr lIns="74295" tIns="8890" rIns="74295" bIns="8890"/>
                <a:lstStyle/>
                <a:p>
                  <a:pPr eaLnBrk="1" hangingPunct="1"/>
                  <a:endParaRPr lang="ja-JP" altLang="en-US"/>
                </a:p>
              </p:txBody>
            </p:sp>
            <p:sp>
              <p:nvSpPr>
                <p:cNvPr id="10" name="円/楕円 13">
                  <a:extLst>
                    <a:ext uri="{FF2B5EF4-FFF2-40B4-BE49-F238E27FC236}">
                      <a16:creationId xmlns:a16="http://schemas.microsoft.com/office/drawing/2014/main" id="{F4B1DE87-5596-4695-A116-3EEA08B6C216}"/>
                    </a:ext>
                  </a:extLst>
                </p:cNvPr>
                <p:cNvSpPr/>
                <p:nvPr/>
              </p:nvSpPr>
              <p:spPr>
                <a:xfrm>
                  <a:off x="6367043" y="5877272"/>
                  <a:ext cx="360040" cy="370752"/>
                </a:xfrm>
                <a:prstGeom prst="ellipse">
                  <a:avLst/>
                </a:prstGeom>
                <a:solidFill>
                  <a:srgbClr val="5F5F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0" numCol="1" spcCol="0" rtlCol="0" fromWordArt="0" anchor="ctr" anchorCtr="0" forceAA="0" compatLnSpc="1">
                  <a:prstTxWarp prst="textNoShape">
                    <a:avLst/>
                  </a:prstTxWarp>
                  <a:noAutofit/>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11" name="円/楕円 14">
                  <a:extLst>
                    <a:ext uri="{FF2B5EF4-FFF2-40B4-BE49-F238E27FC236}">
                      <a16:creationId xmlns:a16="http://schemas.microsoft.com/office/drawing/2014/main" id="{84E9E783-7FC9-4952-ADCF-F51CB0E5A8E3}"/>
                    </a:ext>
                  </a:extLst>
                </p:cNvPr>
                <p:cNvSpPr/>
                <p:nvPr/>
              </p:nvSpPr>
              <p:spPr>
                <a:xfrm>
                  <a:off x="6339423" y="2348880"/>
                  <a:ext cx="360040" cy="72008"/>
                </a:xfrm>
                <a:prstGeom prst="ellipse">
                  <a:avLst/>
                </a:prstGeom>
                <a:solidFill>
                  <a:srgbClr val="5F5F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0" numCol="1" spcCol="0" rtlCol="0" fromWordArt="0" anchor="ctr" anchorCtr="0" forceAA="0" compatLnSpc="1">
                  <a:prstTxWarp prst="textNoShape">
                    <a:avLst/>
                  </a:prstTxWarp>
                  <a:noAutofit/>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cs typeface="メイリオ" pitchFamily="50" charset="-128"/>
                  </a:endParaRPr>
                </a:p>
              </p:txBody>
            </p:sp>
            <p:pic>
              <p:nvPicPr>
                <p:cNvPr id="12" name="Picture 4">
                  <a:extLst>
                    <a:ext uri="{FF2B5EF4-FFF2-40B4-BE49-F238E27FC236}">
                      <a16:creationId xmlns:a16="http://schemas.microsoft.com/office/drawing/2014/main" id="{AC5096C6-7790-43B6-9F07-9FB2D5BF5ACE}"/>
                    </a:ext>
                  </a:extLst>
                </p:cNvPr>
                <p:cNvPicPr>
                  <a:picLocks noChangeAspect="1" noChangeArrowheads="1"/>
                </p:cNvPicPr>
                <p:nvPr/>
              </p:nvPicPr>
              <p:blipFill>
                <a:blip r:embed="rId4" cstate="print"/>
                <a:srcRect/>
                <a:stretch>
                  <a:fillRect/>
                </a:stretch>
              </p:blipFill>
              <p:spPr bwMode="auto">
                <a:xfrm>
                  <a:off x="5603557" y="2708920"/>
                  <a:ext cx="1900238" cy="2508314"/>
                </a:xfrm>
                <a:prstGeom prst="rect">
                  <a:avLst/>
                </a:prstGeom>
                <a:noFill/>
                <a:ln w="9525">
                  <a:noFill/>
                  <a:miter lim="800000"/>
                  <a:headEnd/>
                  <a:tailEnd/>
                </a:ln>
              </p:spPr>
            </p:pic>
          </p:grpSp>
          <p:sp>
            <p:nvSpPr>
              <p:cNvPr id="8" name="Text Box 23">
                <a:extLst>
                  <a:ext uri="{FF2B5EF4-FFF2-40B4-BE49-F238E27FC236}">
                    <a16:creationId xmlns:a16="http://schemas.microsoft.com/office/drawing/2014/main" id="{CDB24C43-F8D4-492F-8728-495E44FAEE2C}"/>
                  </a:ext>
                </a:extLst>
              </p:cNvPr>
              <p:cNvSpPr txBox="1">
                <a:spLocks noChangeArrowheads="1"/>
              </p:cNvSpPr>
              <p:nvPr/>
            </p:nvSpPr>
            <p:spPr bwMode="auto">
              <a:xfrm>
                <a:off x="4788024" y="1806798"/>
                <a:ext cx="3516262" cy="400110"/>
              </a:xfrm>
              <a:prstGeom prst="rect">
                <a:avLst/>
              </a:prstGeom>
              <a:noFill/>
              <a:ln w="9525">
                <a:noFill/>
                <a:miter lim="800000"/>
                <a:headEnd/>
                <a:tailEnd/>
              </a:ln>
            </p:spPr>
            <p:txBody>
              <a:bodyPr wrap="square">
                <a:spAutoFit/>
              </a:bodyPr>
              <a:lstStyle/>
              <a:p>
                <a:pPr algn="ctr" eaLnBrk="1" hangingPunct="1"/>
                <a:r>
                  <a:rPr lang="ja-JP" altLang="en-US" sz="2000" b="1" dirty="0">
                    <a:solidFill>
                      <a:srgbClr val="F67850"/>
                    </a:solidFill>
                    <a:latin typeface="Meiryo UI" pitchFamily="50" charset="-128"/>
                    <a:ea typeface="Meiryo UI" pitchFamily="50" charset="-128"/>
                    <a:cs typeface="Meiryo UI" pitchFamily="50" charset="-128"/>
                  </a:rPr>
                  <a:t>モバイル端末への通知</a:t>
                </a:r>
                <a:r>
                  <a:rPr lang="en-US" altLang="ja-JP" sz="1400" b="1" dirty="0">
                    <a:solidFill>
                      <a:srgbClr val="F67850"/>
                    </a:solidFill>
                    <a:latin typeface="Meiryo UI" pitchFamily="50" charset="-128"/>
                    <a:ea typeface="Meiryo UI" pitchFamily="50" charset="-128"/>
                    <a:cs typeface="Meiryo UI" pitchFamily="50" charset="-128"/>
                  </a:rPr>
                  <a:t>&lt;</a:t>
                </a:r>
                <a:r>
                  <a:rPr lang="ja-JP" altLang="en-US" sz="1400" b="1" dirty="0">
                    <a:solidFill>
                      <a:srgbClr val="F67850"/>
                    </a:solidFill>
                    <a:latin typeface="Meiryo UI" pitchFamily="50" charset="-128"/>
                    <a:ea typeface="Meiryo UI" pitchFamily="50" charset="-128"/>
                    <a:cs typeface="Meiryo UI" pitchFamily="50" charset="-128"/>
                  </a:rPr>
                  <a:t>イメージ</a:t>
                </a:r>
                <a:r>
                  <a:rPr lang="en-US" altLang="ja-JP" sz="1400" b="1" dirty="0">
                    <a:solidFill>
                      <a:srgbClr val="F67850"/>
                    </a:solidFill>
                    <a:latin typeface="Meiryo UI" pitchFamily="50" charset="-128"/>
                    <a:ea typeface="Meiryo UI" pitchFamily="50" charset="-128"/>
                    <a:cs typeface="Meiryo UI" pitchFamily="50" charset="-128"/>
                  </a:rPr>
                  <a:t>&gt;</a:t>
                </a:r>
              </a:p>
            </p:txBody>
          </p:sp>
        </p:grpSp>
        <p:sp>
          <p:nvSpPr>
            <p:cNvPr id="6" name="Text Box 19">
              <a:extLst>
                <a:ext uri="{FF2B5EF4-FFF2-40B4-BE49-F238E27FC236}">
                  <a16:creationId xmlns:a16="http://schemas.microsoft.com/office/drawing/2014/main" id="{C8612F6F-A48A-4031-9ABD-700C715D6C63}"/>
                </a:ext>
              </a:extLst>
            </p:cNvPr>
            <p:cNvSpPr txBox="1">
              <a:spLocks noChangeArrowheads="1"/>
            </p:cNvSpPr>
            <p:nvPr/>
          </p:nvSpPr>
          <p:spPr bwMode="auto">
            <a:xfrm>
              <a:off x="963649" y="5577483"/>
              <a:ext cx="7200900" cy="461665"/>
            </a:xfrm>
            <a:prstGeom prst="rect">
              <a:avLst/>
            </a:prstGeom>
            <a:solidFill>
              <a:srgbClr val="FFFF00"/>
            </a:solidFill>
            <a:ln w="9525">
              <a:noFill/>
              <a:miter lim="800000"/>
              <a:headEnd/>
              <a:tailEnd/>
            </a:ln>
          </p:spPr>
          <p:txBody>
            <a:bodyPr>
              <a:spAutoFit/>
            </a:bodyPr>
            <a:lstStyle/>
            <a:p>
              <a:pPr algn="ctr" eaLnBrk="1" hangingPunct="1"/>
              <a:r>
                <a:rPr lang="ja-JP" altLang="en-US" b="1" dirty="0">
                  <a:solidFill>
                    <a:srgbClr val="FF0000"/>
                  </a:solidFill>
                  <a:latin typeface="Meiryo UI" pitchFamily="50" charset="-128"/>
                  <a:ea typeface="Meiryo UI" pitchFamily="50" charset="-128"/>
                  <a:cs typeface="Meiryo UI" pitchFamily="50" charset="-128"/>
                </a:rPr>
                <a:t>該当する件数がある場合のみメールを配信します。</a:t>
              </a:r>
              <a:endParaRPr lang="ja-JP" altLang="en-US" sz="1800" b="1" dirty="0">
                <a:solidFill>
                  <a:srgbClr val="FF0000"/>
                </a:solidFill>
                <a:latin typeface="Meiryo UI" pitchFamily="50" charset="-128"/>
                <a:ea typeface="Meiryo UI" pitchFamily="50" charset="-128"/>
                <a:cs typeface="Meiryo UI" pitchFamily="50" charset="-128"/>
              </a:endParaRPr>
            </a:p>
          </p:txBody>
        </p:sp>
      </p:grpSp>
      <p:sp>
        <p:nvSpPr>
          <p:cNvPr id="15" name="Text Box 438">
            <a:extLst>
              <a:ext uri="{FF2B5EF4-FFF2-40B4-BE49-F238E27FC236}">
                <a16:creationId xmlns:a16="http://schemas.microsoft.com/office/drawing/2014/main" id="{41F8E752-F771-4AAE-A8BA-EA4AEAE97738}"/>
              </a:ext>
            </a:extLst>
          </p:cNvPr>
          <p:cNvSpPr txBox="1">
            <a:spLocks noChangeArrowheads="1"/>
          </p:cNvSpPr>
          <p:nvPr/>
        </p:nvSpPr>
        <p:spPr bwMode="auto">
          <a:xfrm>
            <a:off x="6156176" y="821904"/>
            <a:ext cx="2987824" cy="230832"/>
          </a:xfrm>
          <a:prstGeom prst="rect">
            <a:avLst/>
          </a:prstGeom>
          <a:noFill/>
          <a:ln w="9525">
            <a:noFill/>
            <a:miter lim="800000"/>
            <a:headEnd/>
            <a:tailEnd/>
          </a:ln>
        </p:spPr>
        <p:txBody>
          <a:bodyPr wrap="square">
            <a:spAutoFit/>
          </a:bodyPr>
          <a:lstStyle/>
          <a:p>
            <a:pPr algn="r"/>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注意 システム開発中の為、実画面とは異なります。</a:t>
            </a:r>
          </a:p>
        </p:txBody>
      </p:sp>
      <p:sp>
        <p:nvSpPr>
          <p:cNvPr id="16" name="Text Box 18">
            <a:extLst>
              <a:ext uri="{FF2B5EF4-FFF2-40B4-BE49-F238E27FC236}">
                <a16:creationId xmlns:a16="http://schemas.microsoft.com/office/drawing/2014/main" id="{F1498902-4A7B-4426-9348-3F2B8619BC3B}"/>
              </a:ext>
            </a:extLst>
          </p:cNvPr>
          <p:cNvSpPr txBox="1">
            <a:spLocks noChangeArrowheads="1"/>
          </p:cNvSpPr>
          <p:nvPr/>
        </p:nvSpPr>
        <p:spPr bwMode="auto">
          <a:xfrm>
            <a:off x="244175" y="1052736"/>
            <a:ext cx="7272338" cy="396875"/>
          </a:xfrm>
          <a:prstGeom prst="rect">
            <a:avLst/>
          </a:prstGeom>
          <a:noFill/>
          <a:ln w="9525">
            <a:noFill/>
            <a:miter lim="800000"/>
            <a:headEnd/>
            <a:tailEnd/>
          </a:ln>
        </p:spPr>
        <p:txBody>
          <a:bodyPr>
            <a:spAutoFit/>
          </a:bodyPr>
          <a:lstStyle/>
          <a:p>
            <a:pPr eaLnBrk="1" hangingPunct="1">
              <a:spcBef>
                <a:spcPct val="50000"/>
              </a:spcBef>
            </a:pPr>
            <a:r>
              <a:rPr lang="ja-JP" altLang="en-US" sz="2000" dirty="0">
                <a:solidFill>
                  <a:srgbClr val="0000FF"/>
                </a:solidFill>
                <a:latin typeface="Meiryo UI" panose="020B0604030504040204" pitchFamily="50" charset="-128"/>
                <a:ea typeface="Meiryo UI" panose="020B0604030504040204" pitchFamily="50" charset="-128"/>
              </a:rPr>
              <a:t>③業務の見落とし・ミスの防止</a:t>
            </a:r>
            <a:r>
              <a:rPr lang="en-US" altLang="ja-JP" sz="1800" dirty="0">
                <a:solidFill>
                  <a:srgbClr val="0000FF"/>
                </a:solidFill>
                <a:latin typeface="Meiryo UI" panose="020B0604030504040204" pitchFamily="50" charset="-128"/>
                <a:ea typeface="Meiryo UI" panose="020B0604030504040204" pitchFamily="50" charset="-128"/>
              </a:rPr>
              <a:t>&lt;</a:t>
            </a:r>
            <a:r>
              <a:rPr lang="ja-JP" altLang="en-US" sz="1800" dirty="0">
                <a:solidFill>
                  <a:srgbClr val="0000FF"/>
                </a:solidFill>
                <a:latin typeface="Meiryo UI" panose="020B0604030504040204" pitchFamily="50" charset="-128"/>
                <a:ea typeface="Meiryo UI" panose="020B0604030504040204" pitchFamily="50" charset="-128"/>
              </a:rPr>
              <a:t>メール通知</a:t>
            </a:r>
            <a:r>
              <a:rPr lang="en-US" altLang="ja-JP" sz="1800" dirty="0">
                <a:solidFill>
                  <a:srgbClr val="0000FF"/>
                </a:solidFill>
                <a:latin typeface="Meiryo UI" panose="020B0604030504040204" pitchFamily="50" charset="-128"/>
                <a:ea typeface="Meiryo UI" panose="020B0604030504040204" pitchFamily="50" charset="-128"/>
              </a:rPr>
              <a:t>&gt;</a:t>
            </a:r>
          </a:p>
        </p:txBody>
      </p:sp>
      <p:sp>
        <p:nvSpPr>
          <p:cNvPr id="17" name="Text Box 3">
            <a:extLst>
              <a:ext uri="{FF2B5EF4-FFF2-40B4-BE49-F238E27FC236}">
                <a16:creationId xmlns:a16="http://schemas.microsoft.com/office/drawing/2014/main" id="{70E26CE6-8BE1-44E2-93D7-2E67590C0240}"/>
              </a:ext>
            </a:extLst>
          </p:cNvPr>
          <p:cNvSpPr txBox="1">
            <a:spLocks noChangeArrowheads="1"/>
          </p:cNvSpPr>
          <p:nvPr/>
        </p:nvSpPr>
        <p:spPr bwMode="auto">
          <a:xfrm>
            <a:off x="244475" y="1389331"/>
            <a:ext cx="8899525" cy="368300"/>
          </a:xfrm>
          <a:prstGeom prst="rect">
            <a:avLst/>
          </a:prstGeom>
          <a:noFill/>
          <a:ln w="9525">
            <a:noFill/>
            <a:miter lim="800000"/>
            <a:headEnd/>
            <a:tailEnd/>
          </a:ln>
        </p:spPr>
        <p:txBody>
          <a:bodyPr>
            <a:spAutoFit/>
          </a:bodyPr>
          <a:lstStyle/>
          <a:p>
            <a:pPr eaLnBrk="1" hangingPunct="1"/>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新規注文・納期変更など新しい情報発生時にメールでお知らせ致します。</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a:solidFill>
                  <a:srgbClr val="000000"/>
                </a:solidFill>
                <a:latin typeface="Meiryo UI" panose="020B0604030504040204" pitchFamily="50" charset="-128"/>
                <a:ea typeface="Meiryo UI" panose="020B0604030504040204" pitchFamily="50" charset="-128"/>
              </a:rPr>
              <a:t>画面</a:t>
            </a:r>
            <a:r>
              <a:rPr lang="ja-JP" altLang="en-US" sz="2800" b="1" dirty="0" smtClean="0">
                <a:solidFill>
                  <a:srgbClr val="000000"/>
                </a:solidFill>
                <a:latin typeface="Meiryo UI" panose="020B0604030504040204" pitchFamily="50" charset="-128"/>
                <a:ea typeface="Meiryo UI" panose="020B0604030504040204" pitchFamily="50" charset="-128"/>
              </a:rPr>
              <a:t>イメージ③</a:t>
            </a:r>
            <a:endParaRPr lang="ja-JP" altLang="en-US" sz="2800" b="1"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794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13</a:t>
            </a:fld>
            <a:endParaRPr lang="en-US" altLang="ja-JP" sz="1600" smtClean="0">
              <a:solidFill>
                <a:srgbClr val="3333CC"/>
              </a:solidFill>
              <a:latin typeface="Arial" charset="0"/>
              <a:ea typeface="Dotum" pitchFamily="34" charset="-127"/>
            </a:endParaRPr>
          </a:p>
        </p:txBody>
      </p:sp>
      <p:sp>
        <p:nvSpPr>
          <p:cNvPr id="3" name="Text Box 3">
            <a:extLst>
              <a:ext uri="{FF2B5EF4-FFF2-40B4-BE49-F238E27FC236}">
                <a16:creationId xmlns:a16="http://schemas.microsoft.com/office/drawing/2014/main" id="{13294643-F211-40B8-9B27-EEFFBCFAC6C6}"/>
              </a:ext>
            </a:extLst>
          </p:cNvPr>
          <p:cNvSpPr txBox="1">
            <a:spLocks noChangeArrowheads="1"/>
          </p:cNvSpPr>
          <p:nvPr/>
        </p:nvSpPr>
        <p:spPr bwMode="auto">
          <a:xfrm>
            <a:off x="243705" y="1389331"/>
            <a:ext cx="8648775" cy="584775"/>
          </a:xfrm>
          <a:prstGeom prst="rect">
            <a:avLst/>
          </a:prstGeom>
          <a:noFill/>
          <a:ln w="9525">
            <a:noFill/>
            <a:miter lim="800000"/>
            <a:headEnd/>
            <a:tailEnd/>
          </a:ln>
        </p:spPr>
        <p:txBody>
          <a:bodyPr wrap="square">
            <a:spAutoFit/>
          </a:bodyPr>
          <a:lstStyle/>
          <a:p>
            <a:pPr algn="just"/>
            <a:r>
              <a:rPr kumimoji="0" lang="ja-JP" altLang="en-US" sz="1600" dirty="0">
                <a:solidFill>
                  <a:srgbClr val="000000"/>
                </a:solidFill>
                <a:latin typeface="Meiryo UI" panose="020B0604030504040204" pitchFamily="50" charset="-128"/>
                <a:ea typeface="Meiryo UI" panose="020B0604030504040204" pitchFamily="50" charset="-128"/>
              </a:rPr>
              <a:t>　取引情報のデータダウンロードをご利用頂けます</a:t>
            </a:r>
            <a:r>
              <a:rPr kumimoji="0" lang="ja-JP" altLang="en-US" sz="1600" dirty="0" smtClean="0">
                <a:solidFill>
                  <a:srgbClr val="000000"/>
                </a:solidFill>
                <a:latin typeface="Meiryo UI" panose="020B0604030504040204" pitchFamily="50" charset="-128"/>
                <a:ea typeface="Meiryo UI" panose="020B0604030504040204" pitchFamily="50" charset="-128"/>
              </a:rPr>
              <a:t>。取引先様</a:t>
            </a:r>
            <a:r>
              <a:rPr kumimoji="0" lang="ja-JP" altLang="en-US" sz="1600" dirty="0">
                <a:solidFill>
                  <a:srgbClr val="000000"/>
                </a:solidFill>
                <a:latin typeface="Meiryo UI" panose="020B0604030504040204" pitchFamily="50" charset="-128"/>
                <a:ea typeface="Meiryo UI" panose="020B0604030504040204" pitchFamily="50" charset="-128"/>
              </a:rPr>
              <a:t>システムへのデータ取り込みが</a:t>
            </a:r>
          </a:p>
          <a:p>
            <a:pPr algn="just"/>
            <a:r>
              <a:rPr kumimoji="0" lang="ja-JP" altLang="en-US" sz="1600" dirty="0">
                <a:solidFill>
                  <a:srgbClr val="000000"/>
                </a:solidFill>
                <a:latin typeface="Meiryo UI" panose="020B0604030504040204" pitchFamily="50" charset="-128"/>
                <a:ea typeface="Meiryo UI" panose="020B0604030504040204" pitchFamily="50" charset="-128"/>
              </a:rPr>
              <a:t>　可能となり</a:t>
            </a:r>
            <a:r>
              <a:rPr kumimoji="0" lang="en-US" altLang="ja-JP" sz="1600" dirty="0">
                <a:solidFill>
                  <a:srgbClr val="000000"/>
                </a:solidFill>
                <a:latin typeface="Meiryo UI" panose="020B0604030504040204" pitchFamily="50" charset="-128"/>
                <a:ea typeface="Meiryo UI" panose="020B0604030504040204" pitchFamily="50" charset="-128"/>
              </a:rPr>
              <a:t>､</a:t>
            </a:r>
            <a:r>
              <a:rPr kumimoji="0" lang="ja-JP" altLang="en-US" sz="1600" dirty="0">
                <a:solidFill>
                  <a:srgbClr val="000000"/>
                </a:solidFill>
                <a:latin typeface="Meiryo UI" panose="020B0604030504040204" pitchFamily="50" charset="-128"/>
                <a:ea typeface="Meiryo UI" panose="020B0604030504040204" pitchFamily="50" charset="-128"/>
              </a:rPr>
              <a:t>データ入力作業の削減</a:t>
            </a:r>
            <a:r>
              <a:rPr kumimoji="0" lang="en-US" altLang="ja-JP" sz="1600" dirty="0">
                <a:solidFill>
                  <a:srgbClr val="000000"/>
                </a:solidFill>
                <a:latin typeface="Meiryo UI" panose="020B0604030504040204" pitchFamily="50" charset="-128"/>
                <a:ea typeface="Meiryo UI" panose="020B0604030504040204" pitchFamily="50" charset="-128"/>
              </a:rPr>
              <a:t>､</a:t>
            </a:r>
            <a:r>
              <a:rPr kumimoji="0" lang="ja-JP" altLang="en-US" sz="1600" dirty="0">
                <a:solidFill>
                  <a:srgbClr val="000000"/>
                </a:solidFill>
                <a:latin typeface="Meiryo UI" panose="020B0604030504040204" pitchFamily="50" charset="-128"/>
                <a:ea typeface="Meiryo UI" panose="020B0604030504040204" pitchFamily="50" charset="-128"/>
              </a:rPr>
              <a:t>入力ミス防止などの効果を期待できます。</a:t>
            </a:r>
            <a:endParaRPr kumimoji="0" lang="ja-JP" altLang="en-US" sz="1600" i="1" u="sng" dirty="0">
              <a:solidFill>
                <a:srgbClr val="000000"/>
              </a:solidFill>
              <a:latin typeface="Meiryo UI" panose="020B0604030504040204" pitchFamily="50" charset="-128"/>
              <a:ea typeface="Meiryo UI" panose="020B0604030504040204" pitchFamily="50" charset="-128"/>
            </a:endParaRPr>
          </a:p>
        </p:txBody>
      </p:sp>
      <p:sp>
        <p:nvSpPr>
          <p:cNvPr id="4" name="Text Box 3">
            <a:extLst>
              <a:ext uri="{FF2B5EF4-FFF2-40B4-BE49-F238E27FC236}">
                <a16:creationId xmlns:a16="http://schemas.microsoft.com/office/drawing/2014/main" id="{6D864603-2E68-469B-A486-A6B9150FC93F}"/>
              </a:ext>
            </a:extLst>
          </p:cNvPr>
          <p:cNvSpPr txBox="1">
            <a:spLocks noChangeArrowheads="1"/>
          </p:cNvSpPr>
          <p:nvPr/>
        </p:nvSpPr>
        <p:spPr bwMode="auto">
          <a:xfrm>
            <a:off x="243399" y="1052736"/>
            <a:ext cx="7200900" cy="400110"/>
          </a:xfrm>
          <a:prstGeom prst="rect">
            <a:avLst/>
          </a:prstGeom>
          <a:noFill/>
          <a:ln w="9525">
            <a:noFill/>
            <a:miter lim="800000"/>
            <a:headEnd/>
            <a:tailEnd/>
          </a:ln>
        </p:spPr>
        <p:txBody>
          <a:bodyPr>
            <a:spAutoFit/>
          </a:bodyPr>
          <a:lstStyle/>
          <a:p>
            <a:pPr eaLnBrk="1" hangingPunct="1">
              <a:spcBef>
                <a:spcPct val="50000"/>
              </a:spcBef>
            </a:pPr>
            <a:r>
              <a:rPr lang="ja-JP" altLang="en-US" sz="2000" dirty="0">
                <a:solidFill>
                  <a:srgbClr val="0000FF"/>
                </a:solidFill>
                <a:latin typeface="Meiryo UI" panose="020B0604030504040204" pitchFamily="50" charset="-128"/>
                <a:ea typeface="Meiryo UI" panose="020B0604030504040204" pitchFamily="50" charset="-128"/>
              </a:rPr>
              <a:t>④取引情報の有効活用</a:t>
            </a:r>
            <a:r>
              <a:rPr lang="en-US" altLang="ja-JP" sz="1800" dirty="0">
                <a:solidFill>
                  <a:srgbClr val="0000FF"/>
                </a:solidFill>
                <a:latin typeface="Meiryo UI" panose="020B0604030504040204" pitchFamily="50" charset="-128"/>
                <a:ea typeface="Meiryo UI" panose="020B0604030504040204" pitchFamily="50" charset="-128"/>
              </a:rPr>
              <a:t>&lt;</a:t>
            </a:r>
            <a:r>
              <a:rPr lang="ja-JP" altLang="en-US" sz="1800" dirty="0">
                <a:solidFill>
                  <a:srgbClr val="0000FF"/>
                </a:solidFill>
                <a:latin typeface="Meiryo UI" panose="020B0604030504040204" pitchFamily="50" charset="-128"/>
                <a:ea typeface="Meiryo UI" panose="020B0604030504040204" pitchFamily="50" charset="-128"/>
              </a:rPr>
              <a:t>データダウンロード</a:t>
            </a:r>
            <a:r>
              <a:rPr lang="en-US" altLang="ja-JP" sz="1800" dirty="0">
                <a:solidFill>
                  <a:srgbClr val="0000FF"/>
                </a:solidFill>
                <a:latin typeface="Meiryo UI" panose="020B0604030504040204" pitchFamily="50" charset="-128"/>
                <a:ea typeface="Meiryo UI" panose="020B0604030504040204" pitchFamily="50" charset="-128"/>
              </a:rPr>
              <a:t>&gt;</a:t>
            </a:r>
          </a:p>
        </p:txBody>
      </p:sp>
      <p:sp>
        <p:nvSpPr>
          <p:cNvPr id="5" name="Text Box 438">
            <a:extLst>
              <a:ext uri="{FF2B5EF4-FFF2-40B4-BE49-F238E27FC236}">
                <a16:creationId xmlns:a16="http://schemas.microsoft.com/office/drawing/2014/main" id="{E8A9BF8A-8963-4038-BBCF-435B8C155849}"/>
              </a:ext>
            </a:extLst>
          </p:cNvPr>
          <p:cNvSpPr txBox="1">
            <a:spLocks noChangeArrowheads="1"/>
          </p:cNvSpPr>
          <p:nvPr/>
        </p:nvSpPr>
        <p:spPr bwMode="auto">
          <a:xfrm>
            <a:off x="6156176" y="821904"/>
            <a:ext cx="2987824" cy="230832"/>
          </a:xfrm>
          <a:prstGeom prst="rect">
            <a:avLst/>
          </a:prstGeom>
          <a:noFill/>
          <a:ln w="9525">
            <a:noFill/>
            <a:miter lim="800000"/>
            <a:headEnd/>
            <a:tailEnd/>
          </a:ln>
        </p:spPr>
        <p:txBody>
          <a:bodyPr wrap="square">
            <a:spAutoFit/>
          </a:bodyPr>
          <a:lstStyle/>
          <a:p>
            <a:pPr algn="r"/>
            <a:r>
              <a:rPr lang="en-US" altLang="ja-JP" sz="900" dirty="0">
                <a:solidFill>
                  <a:srgbClr val="FF0000"/>
                </a:solidFill>
                <a:latin typeface="Meiryo UI" panose="020B0604030504040204" pitchFamily="50" charset="-128"/>
                <a:ea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rPr>
              <a:t>注意 システム開発中の為、実画面とは異なります。</a:t>
            </a:r>
          </a:p>
        </p:txBody>
      </p:sp>
      <p:grpSp>
        <p:nvGrpSpPr>
          <p:cNvPr id="6" name="グループ化 5">
            <a:extLst>
              <a:ext uri="{FF2B5EF4-FFF2-40B4-BE49-F238E27FC236}">
                <a16:creationId xmlns:a16="http://schemas.microsoft.com/office/drawing/2014/main" id="{351F94E5-1F58-4917-AA31-D6D87630313C}"/>
              </a:ext>
            </a:extLst>
          </p:cNvPr>
          <p:cNvGrpSpPr/>
          <p:nvPr/>
        </p:nvGrpSpPr>
        <p:grpSpPr>
          <a:xfrm>
            <a:off x="995046" y="2060848"/>
            <a:ext cx="7155239" cy="4320480"/>
            <a:chOff x="995046" y="2132856"/>
            <a:chExt cx="7155239" cy="4320480"/>
          </a:xfrm>
        </p:grpSpPr>
        <p:pic>
          <p:nvPicPr>
            <p:cNvPr id="7" name="Picture 7">
              <a:extLst>
                <a:ext uri="{FF2B5EF4-FFF2-40B4-BE49-F238E27FC236}">
                  <a16:creationId xmlns:a16="http://schemas.microsoft.com/office/drawing/2014/main" id="{ED34616A-F3EA-4305-BB1B-C73E40C21FC0}"/>
                </a:ext>
              </a:extLst>
            </p:cNvPr>
            <p:cNvPicPr>
              <a:picLocks noChangeAspect="1" noChangeArrowheads="1"/>
            </p:cNvPicPr>
            <p:nvPr/>
          </p:nvPicPr>
          <p:blipFill>
            <a:blip r:embed="rId3" cstate="print"/>
            <a:srcRect/>
            <a:stretch>
              <a:fillRect/>
            </a:stretch>
          </p:blipFill>
          <p:spPr bwMode="auto">
            <a:xfrm>
              <a:off x="995046" y="2132856"/>
              <a:ext cx="7155239" cy="4022857"/>
            </a:xfrm>
            <a:prstGeom prst="rect">
              <a:avLst/>
            </a:prstGeom>
            <a:noFill/>
            <a:ln w="9525">
              <a:noFill/>
              <a:miter lim="800000"/>
              <a:headEnd/>
              <a:tailEnd/>
            </a:ln>
          </p:spPr>
        </p:pic>
        <p:sp>
          <p:nvSpPr>
            <p:cNvPr id="8" name="Text Box 6">
              <a:extLst>
                <a:ext uri="{FF2B5EF4-FFF2-40B4-BE49-F238E27FC236}">
                  <a16:creationId xmlns:a16="http://schemas.microsoft.com/office/drawing/2014/main" id="{0242A79E-A2C9-45F6-AE4C-8E35ECDEE942}"/>
                </a:ext>
              </a:extLst>
            </p:cNvPr>
            <p:cNvSpPr txBox="1">
              <a:spLocks noChangeArrowheads="1"/>
            </p:cNvSpPr>
            <p:nvPr/>
          </p:nvSpPr>
          <p:spPr bwMode="auto">
            <a:xfrm>
              <a:off x="1270843" y="5631011"/>
              <a:ext cx="6613525" cy="822325"/>
            </a:xfrm>
            <a:prstGeom prst="rect">
              <a:avLst/>
            </a:prstGeom>
            <a:solidFill>
              <a:srgbClr val="FFFF00"/>
            </a:solidFill>
            <a:ln w="9525">
              <a:noFill/>
              <a:miter lim="800000"/>
              <a:headEnd/>
              <a:tailEnd/>
            </a:ln>
          </p:spPr>
          <p:txBody>
            <a:bodyPr>
              <a:spAutoFit/>
            </a:bodyPr>
            <a:lstStyle/>
            <a:p>
              <a:pPr algn="ctr" eaLnBrk="1" hangingPunct="1"/>
              <a:r>
                <a:rPr lang="en-US" altLang="ja-JP" dirty="0" err="1">
                  <a:solidFill>
                    <a:srgbClr val="FF0000"/>
                  </a:solidFill>
                  <a:latin typeface="HGS創英角ｺﾞｼｯｸUB" pitchFamily="50" charset="-128"/>
                  <a:ea typeface="HGS創英角ｺﾞｼｯｸUB" pitchFamily="50" charset="-128"/>
                </a:rPr>
                <a:t>Excel,CSV</a:t>
              </a:r>
              <a:r>
                <a:rPr lang="ja-JP" altLang="en-US" dirty="0">
                  <a:solidFill>
                    <a:srgbClr val="FF0000"/>
                  </a:solidFill>
                  <a:latin typeface="HGS創英角ｺﾞｼｯｸUB" pitchFamily="50" charset="-128"/>
                  <a:ea typeface="HGS創英角ｺﾞｼｯｸUB" pitchFamily="50" charset="-128"/>
                </a:rPr>
                <a:t>形式等でダウンロード可能。</a:t>
              </a:r>
            </a:p>
            <a:p>
              <a:pPr algn="ctr" eaLnBrk="1" hangingPunct="1"/>
              <a:r>
                <a:rPr lang="ja-JP" altLang="en-US" dirty="0">
                  <a:solidFill>
                    <a:srgbClr val="FF0000"/>
                  </a:solidFill>
                  <a:latin typeface="HGS創英角ｺﾞｼｯｸUB" pitchFamily="50" charset="-128"/>
                  <a:ea typeface="HGS創英角ｺﾞｼｯｸUB" pitchFamily="50" charset="-128"/>
                </a:rPr>
                <a:t>自社システム等への取込でご活用下さい。</a:t>
              </a:r>
            </a:p>
          </p:txBody>
        </p:sp>
      </p:grpSp>
      <p:sp>
        <p:nvSpPr>
          <p:cNvPr id="9"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a:solidFill>
                  <a:srgbClr val="000000"/>
                </a:solidFill>
                <a:latin typeface="Meiryo UI" panose="020B0604030504040204" pitchFamily="50" charset="-128"/>
                <a:ea typeface="Meiryo UI" panose="020B0604030504040204" pitchFamily="50" charset="-128"/>
              </a:rPr>
              <a:t>画面</a:t>
            </a:r>
            <a:r>
              <a:rPr lang="ja-JP" altLang="en-US" sz="2800" b="1" dirty="0" smtClean="0">
                <a:solidFill>
                  <a:srgbClr val="000000"/>
                </a:solidFill>
                <a:latin typeface="Meiryo UI" panose="020B0604030504040204" pitchFamily="50" charset="-128"/>
                <a:ea typeface="Meiryo UI" panose="020B0604030504040204" pitchFamily="50" charset="-128"/>
              </a:rPr>
              <a:t>イメージ④</a:t>
            </a:r>
            <a:endParaRPr lang="ja-JP" altLang="en-US" sz="2800" b="1"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0698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14</a:t>
            </a:fld>
            <a:endParaRPr lang="en-US" altLang="ja-JP" sz="1600" smtClean="0">
              <a:solidFill>
                <a:srgbClr val="3333CC"/>
              </a:solidFill>
              <a:latin typeface="Arial" charset="0"/>
              <a:ea typeface="Dotum" pitchFamily="34" charset="-127"/>
            </a:endParaRPr>
          </a:p>
        </p:txBody>
      </p:sp>
      <p:sp>
        <p:nvSpPr>
          <p:cNvPr id="3"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smtClean="0">
                <a:solidFill>
                  <a:srgbClr val="000000"/>
                </a:solidFill>
                <a:latin typeface="Meiryo UI" panose="020B0604030504040204" pitchFamily="50" charset="-128"/>
                <a:ea typeface="Meiryo UI" panose="020B0604030504040204" pitchFamily="50" charset="-128"/>
              </a:rPr>
              <a:t>取引先様でご用意頂くもの</a:t>
            </a:r>
            <a:endParaRPr lang="ja-JP" altLang="en-US" sz="2800" b="1" dirty="0">
              <a:solidFill>
                <a:srgbClr val="000000"/>
              </a:solidFill>
              <a:latin typeface="Meiryo UI" panose="020B0604030504040204" pitchFamily="50" charset="-128"/>
              <a:ea typeface="Meiryo UI" panose="020B0604030504040204" pitchFamily="50" charset="-128"/>
            </a:endParaRPr>
          </a:p>
        </p:txBody>
      </p:sp>
      <p:sp>
        <p:nvSpPr>
          <p:cNvPr id="4" name="Text Box 182">
            <a:extLst>
              <a:ext uri="{FF2B5EF4-FFF2-40B4-BE49-F238E27FC236}">
                <a16:creationId xmlns:a16="http://schemas.microsoft.com/office/drawing/2014/main" id="{1B24861A-79D5-43F9-AE9E-CEAF67CC1479}"/>
              </a:ext>
            </a:extLst>
          </p:cNvPr>
          <p:cNvSpPr txBox="1">
            <a:spLocks noChangeArrowheads="1"/>
          </p:cNvSpPr>
          <p:nvPr/>
        </p:nvSpPr>
        <p:spPr bwMode="auto">
          <a:xfrm>
            <a:off x="3062192" y="2668782"/>
            <a:ext cx="5921375" cy="892552"/>
          </a:xfrm>
          <a:prstGeom prst="rect">
            <a:avLst/>
          </a:prstGeom>
          <a:noFill/>
          <a:ln w="9525">
            <a:noFill/>
            <a:miter lim="800000"/>
            <a:headEnd/>
            <a:tailEnd/>
          </a:ln>
        </p:spPr>
        <p:txBody>
          <a:bodyPr>
            <a:spAutoFit/>
          </a:bodyPr>
          <a:lstStyle/>
          <a:p>
            <a:r>
              <a:rPr lang="ja-JP" altLang="en-US" sz="1400" dirty="0">
                <a:solidFill>
                  <a:srgbClr val="FF3300"/>
                </a:solidFill>
                <a:latin typeface="Century Gothic" pitchFamily="34" charset="0"/>
                <a:ea typeface="HGS創英角ｺﾞｼｯｸUB" pitchFamily="50" charset="-128"/>
              </a:rPr>
              <a:t>費用</a:t>
            </a:r>
            <a:r>
              <a:rPr lang="en-US" altLang="ja-JP" sz="1400" dirty="0">
                <a:solidFill>
                  <a:srgbClr val="FF3300"/>
                </a:solidFill>
                <a:latin typeface="Century Gothic" pitchFamily="34" charset="0"/>
                <a:ea typeface="HGS創英角ｺﾞｼｯｸUB" pitchFamily="50" charset="-128"/>
              </a:rPr>
              <a:t>(</a:t>
            </a:r>
            <a:r>
              <a:rPr lang="ja-JP" altLang="en-US" sz="1400" dirty="0">
                <a:solidFill>
                  <a:srgbClr val="FF3300"/>
                </a:solidFill>
                <a:latin typeface="Century Gothic" pitchFamily="34" charset="0"/>
                <a:ea typeface="HGS創英角ｺﾞｼｯｸUB" pitchFamily="50" charset="-128"/>
              </a:rPr>
              <a:t>概算</a:t>
            </a:r>
            <a:r>
              <a:rPr lang="en-US" altLang="ja-JP" sz="1400" dirty="0">
                <a:solidFill>
                  <a:srgbClr val="FF3300"/>
                </a:solidFill>
                <a:latin typeface="Century Gothic" pitchFamily="34" charset="0"/>
                <a:ea typeface="HGS創英角ｺﾞｼｯｸUB" pitchFamily="50" charset="-128"/>
              </a:rPr>
              <a:t>)</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(1)</a:t>
            </a:r>
            <a:r>
              <a:rPr lang="ja-JP" altLang="en-US" sz="1200" dirty="0">
                <a:solidFill>
                  <a:srgbClr val="000000"/>
                </a:solidFill>
                <a:latin typeface="Century Gothic" pitchFamily="34" charset="0"/>
                <a:ea typeface="ＭＳ Ｐ明朝" pitchFamily="18" charset="-128"/>
              </a:rPr>
              <a:t>パソコン購入費用　</a:t>
            </a:r>
            <a:r>
              <a:rPr lang="en-US" altLang="ja-JP" sz="1200" dirty="0">
                <a:solidFill>
                  <a:srgbClr val="000000"/>
                </a:solidFill>
                <a:latin typeface="Century Gothic" pitchFamily="34" charset="0"/>
                <a:ea typeface="ＭＳ Ｐ明朝" pitchFamily="18" charset="-128"/>
              </a:rPr>
              <a:t>10</a:t>
            </a:r>
            <a:r>
              <a:rPr lang="ja-JP" altLang="en-US" sz="1200" dirty="0">
                <a:solidFill>
                  <a:srgbClr val="000000"/>
                </a:solidFill>
                <a:latin typeface="Century Gothic" pitchFamily="34" charset="0"/>
                <a:ea typeface="ＭＳ Ｐ明朝" pitchFamily="18" charset="-128"/>
              </a:rPr>
              <a:t>万円程度</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(2)</a:t>
            </a:r>
            <a:r>
              <a:rPr lang="ja-JP" altLang="en-US" sz="1200" dirty="0">
                <a:solidFill>
                  <a:srgbClr val="000000"/>
                </a:solidFill>
                <a:latin typeface="Century Gothic" pitchFamily="34" charset="0"/>
                <a:ea typeface="ＭＳ Ｐ明朝" pitchFamily="18" charset="-128"/>
              </a:rPr>
              <a:t>ウイルス防止ソフト購入費用　</a:t>
            </a:r>
            <a:r>
              <a:rPr lang="en-US" altLang="ja-JP" sz="1200" dirty="0">
                <a:solidFill>
                  <a:srgbClr val="000000"/>
                </a:solidFill>
                <a:latin typeface="Century Gothic" pitchFamily="34" charset="0"/>
                <a:ea typeface="ＭＳ Ｐ明朝" pitchFamily="18" charset="-128"/>
              </a:rPr>
              <a:t>5</a:t>
            </a:r>
            <a:r>
              <a:rPr lang="ja-JP" altLang="en-US" sz="1200" dirty="0">
                <a:solidFill>
                  <a:srgbClr val="000000"/>
                </a:solidFill>
                <a:latin typeface="Century Gothic" pitchFamily="34" charset="0"/>
                <a:ea typeface="ＭＳ Ｐ明朝" pitchFamily="18" charset="-128"/>
              </a:rPr>
              <a:t>千円程度</a:t>
            </a:r>
          </a:p>
          <a:p>
            <a:r>
              <a:rPr lang="en-US" altLang="ja-JP" sz="1200" dirty="0">
                <a:solidFill>
                  <a:srgbClr val="0000FF"/>
                </a:solidFill>
                <a:latin typeface="Century Gothic" pitchFamily="34" charset="0"/>
                <a:ea typeface="HGS創英角ｺﾞｼｯｸUB" pitchFamily="50" charset="-128"/>
              </a:rPr>
              <a:t>※</a:t>
            </a:r>
            <a:r>
              <a:rPr lang="ja-JP" altLang="en-US" sz="1200" dirty="0">
                <a:solidFill>
                  <a:srgbClr val="0000FF"/>
                </a:solidFill>
                <a:latin typeface="Century Gothic" pitchFamily="34" charset="0"/>
                <a:ea typeface="HGS創英角ｺﾞｼｯｸUB" pitchFamily="50" charset="-128"/>
              </a:rPr>
              <a:t>現在上記環境をお持ちの場合は初期費用は不要です。</a:t>
            </a:r>
          </a:p>
        </p:txBody>
      </p:sp>
      <p:sp>
        <p:nvSpPr>
          <p:cNvPr id="5" name="Text Box 183">
            <a:extLst>
              <a:ext uri="{FF2B5EF4-FFF2-40B4-BE49-F238E27FC236}">
                <a16:creationId xmlns:a16="http://schemas.microsoft.com/office/drawing/2014/main" id="{3372B059-86FE-4828-8AC6-74232459320C}"/>
              </a:ext>
            </a:extLst>
          </p:cNvPr>
          <p:cNvSpPr txBox="1">
            <a:spLocks noChangeArrowheads="1"/>
          </p:cNvSpPr>
          <p:nvPr/>
        </p:nvSpPr>
        <p:spPr bwMode="auto">
          <a:xfrm>
            <a:off x="3062192" y="3604886"/>
            <a:ext cx="5921375" cy="492125"/>
          </a:xfrm>
          <a:prstGeom prst="rect">
            <a:avLst/>
          </a:prstGeom>
          <a:noFill/>
          <a:ln w="9525">
            <a:noFill/>
            <a:miter lim="800000"/>
            <a:headEnd/>
            <a:tailEnd/>
          </a:ln>
        </p:spPr>
        <p:txBody>
          <a:bodyPr>
            <a:spAutoFit/>
          </a:bodyPr>
          <a:lstStyle/>
          <a:p>
            <a:r>
              <a:rPr lang="ja-JP" altLang="en-US" sz="1400" dirty="0">
                <a:solidFill>
                  <a:srgbClr val="FF3300"/>
                </a:solidFill>
                <a:latin typeface="Century Gothic" pitchFamily="34" charset="0"/>
                <a:ea typeface="HGS創英角ｺﾞｼｯｸUB" pitchFamily="50" charset="-128"/>
              </a:rPr>
              <a:t>稼働条件</a:t>
            </a:r>
          </a:p>
          <a:p>
            <a:r>
              <a:rPr lang="ja-JP" altLang="en-US" sz="1200" dirty="0">
                <a:solidFill>
                  <a:srgbClr val="000000"/>
                </a:solidFill>
                <a:latin typeface="Century Gothic" pitchFamily="34" charset="0"/>
                <a:ea typeface="ＭＳ Ｐ明朝" pitchFamily="18" charset="-128"/>
              </a:rPr>
              <a:t>　バーコードを印字可能なプリンタが必要です</a:t>
            </a:r>
          </a:p>
        </p:txBody>
      </p:sp>
      <p:sp>
        <p:nvSpPr>
          <p:cNvPr id="6" name="Text Box 184">
            <a:extLst>
              <a:ext uri="{FF2B5EF4-FFF2-40B4-BE49-F238E27FC236}">
                <a16:creationId xmlns:a16="http://schemas.microsoft.com/office/drawing/2014/main" id="{C3465151-11A6-4442-B6E8-3CAC50093D34}"/>
              </a:ext>
            </a:extLst>
          </p:cNvPr>
          <p:cNvSpPr txBox="1">
            <a:spLocks noChangeArrowheads="1"/>
          </p:cNvSpPr>
          <p:nvPr/>
        </p:nvSpPr>
        <p:spPr bwMode="auto">
          <a:xfrm>
            <a:off x="3062192" y="3964926"/>
            <a:ext cx="5921375" cy="861774"/>
          </a:xfrm>
          <a:prstGeom prst="rect">
            <a:avLst/>
          </a:prstGeom>
          <a:noFill/>
          <a:ln w="9525">
            <a:noFill/>
            <a:miter lim="800000"/>
            <a:headEnd/>
            <a:tailEnd/>
          </a:ln>
        </p:spPr>
        <p:txBody>
          <a:bodyPr>
            <a:spAutoFit/>
          </a:bodyPr>
          <a:lstStyle/>
          <a:p>
            <a:r>
              <a:rPr lang="ja-JP" altLang="en-US" sz="1400" dirty="0">
                <a:solidFill>
                  <a:srgbClr val="FF3300"/>
                </a:solidFill>
                <a:latin typeface="Century Gothic" pitchFamily="34" charset="0"/>
                <a:ea typeface="HGS創英角ｺﾞｼｯｸUB" pitchFamily="50" charset="-128"/>
              </a:rPr>
              <a:t>費用</a:t>
            </a:r>
            <a:r>
              <a:rPr lang="en-US" altLang="ja-JP" sz="1400" dirty="0">
                <a:solidFill>
                  <a:srgbClr val="FF3300"/>
                </a:solidFill>
                <a:latin typeface="Century Gothic" pitchFamily="34" charset="0"/>
                <a:ea typeface="HGS創英角ｺﾞｼｯｸUB" pitchFamily="50" charset="-128"/>
              </a:rPr>
              <a:t>(</a:t>
            </a:r>
            <a:r>
              <a:rPr lang="ja-JP" altLang="en-US" sz="1400" dirty="0">
                <a:solidFill>
                  <a:srgbClr val="FF3300"/>
                </a:solidFill>
                <a:latin typeface="Century Gothic" pitchFamily="34" charset="0"/>
                <a:ea typeface="HGS創英角ｺﾞｼｯｸUB" pitchFamily="50" charset="-128"/>
              </a:rPr>
              <a:t>概算</a:t>
            </a:r>
            <a:r>
              <a:rPr lang="en-US" altLang="ja-JP" sz="1400" dirty="0">
                <a:solidFill>
                  <a:srgbClr val="FF3300"/>
                </a:solidFill>
                <a:latin typeface="Century Gothic" pitchFamily="34" charset="0"/>
                <a:ea typeface="HGS創英角ｺﾞｼｯｸUB" pitchFamily="50" charset="-128"/>
              </a:rPr>
              <a:t>)</a:t>
            </a:r>
          </a:p>
          <a:p>
            <a:r>
              <a:rPr lang="ja-JP" altLang="en-US" sz="1200" dirty="0">
                <a:solidFill>
                  <a:srgbClr val="000000"/>
                </a:solidFill>
                <a:latin typeface="Century Gothic" pitchFamily="34" charset="0"/>
                <a:ea typeface="ＭＳ Ｐ明朝" pitchFamily="18" charset="-128"/>
              </a:rPr>
              <a:t>　プリンタ購入費用　</a:t>
            </a:r>
            <a:r>
              <a:rPr lang="en-US" altLang="ja-JP" sz="1200" dirty="0">
                <a:solidFill>
                  <a:srgbClr val="000000"/>
                </a:solidFill>
                <a:latin typeface="Century Gothic" pitchFamily="34" charset="0"/>
                <a:ea typeface="ＭＳ Ｐ明朝" pitchFamily="18" charset="-128"/>
              </a:rPr>
              <a:t>10</a:t>
            </a:r>
            <a:r>
              <a:rPr lang="ja-JP" altLang="en-US" sz="1200" dirty="0">
                <a:solidFill>
                  <a:srgbClr val="000000"/>
                </a:solidFill>
                <a:latin typeface="Century Gothic" pitchFamily="34" charset="0"/>
                <a:ea typeface="ＭＳ Ｐ明朝" pitchFamily="18" charset="-128"/>
              </a:rPr>
              <a:t>万円程度</a:t>
            </a:r>
          </a:p>
          <a:p>
            <a:r>
              <a:rPr lang="ja-JP" altLang="en-US" sz="1200" dirty="0">
                <a:solidFill>
                  <a:srgbClr val="000000"/>
                </a:solidFill>
                <a:latin typeface="Century Gothic" pitchFamily="34" charset="0"/>
                <a:ea typeface="ＭＳ Ｐ明朝" pitchFamily="18" charset="-128"/>
              </a:rPr>
              <a:t>　Ａ４普通紙でご利用できます</a:t>
            </a:r>
            <a:r>
              <a:rPr lang="ja-JP" altLang="en-US" sz="1200" dirty="0" smtClean="0">
                <a:solidFill>
                  <a:srgbClr val="000000"/>
                </a:solidFill>
                <a:latin typeface="Century Gothic" pitchFamily="34" charset="0"/>
                <a:ea typeface="ＭＳ Ｐ明朝" pitchFamily="18" charset="-128"/>
              </a:rPr>
              <a:t>。</a:t>
            </a:r>
            <a:r>
              <a:rPr lang="en-US" altLang="ja-JP" sz="1200" dirty="0" smtClean="0">
                <a:solidFill>
                  <a:srgbClr val="000000"/>
                </a:solidFill>
                <a:latin typeface="Century Gothic" pitchFamily="34" charset="0"/>
                <a:ea typeface="ＭＳ Ｐ明朝" pitchFamily="18" charset="-128"/>
              </a:rPr>
              <a:t>EIAJ</a:t>
            </a:r>
            <a:r>
              <a:rPr lang="ja-JP" altLang="en-US" sz="1200" dirty="0" smtClean="0">
                <a:solidFill>
                  <a:srgbClr val="000000"/>
                </a:solidFill>
                <a:latin typeface="Century Gothic" pitchFamily="34" charset="0"/>
                <a:ea typeface="ＭＳ Ｐ明朝" pitchFamily="18" charset="-128"/>
              </a:rPr>
              <a:t>標準納品書等の専用紙は必須ではありません。</a:t>
            </a:r>
            <a:endParaRPr lang="en-US" altLang="ja-JP" sz="1200" dirty="0">
              <a:solidFill>
                <a:srgbClr val="000000"/>
              </a:solidFill>
              <a:latin typeface="Century Gothic" pitchFamily="34" charset="0"/>
              <a:ea typeface="ＭＳ Ｐ明朝" pitchFamily="18" charset="-128"/>
            </a:endParaRPr>
          </a:p>
          <a:p>
            <a:r>
              <a:rPr lang="en-US" altLang="ja-JP" sz="1200" dirty="0" smtClean="0">
                <a:solidFill>
                  <a:srgbClr val="0000FF"/>
                </a:solidFill>
                <a:latin typeface="Century Gothic" pitchFamily="34" charset="0"/>
                <a:ea typeface="HGS創英角ｺﾞｼｯｸUB" pitchFamily="50" charset="-128"/>
              </a:rPr>
              <a:t>※</a:t>
            </a:r>
            <a:r>
              <a:rPr lang="ja-JP" altLang="en-US" sz="1200" dirty="0">
                <a:solidFill>
                  <a:srgbClr val="0000FF"/>
                </a:solidFill>
                <a:latin typeface="Century Gothic" pitchFamily="34" charset="0"/>
                <a:ea typeface="HGS創英角ｺﾞｼｯｸUB" pitchFamily="50" charset="-128"/>
              </a:rPr>
              <a:t>現在上記環境をお持ちの場合は機器購入費用は不要です。</a:t>
            </a:r>
          </a:p>
        </p:txBody>
      </p:sp>
      <p:sp>
        <p:nvSpPr>
          <p:cNvPr id="7" name="Text Box 185">
            <a:extLst>
              <a:ext uri="{FF2B5EF4-FFF2-40B4-BE49-F238E27FC236}">
                <a16:creationId xmlns:a16="http://schemas.microsoft.com/office/drawing/2014/main" id="{72CFB1CF-BE35-4F6E-A4D6-C417763C4AD5}"/>
              </a:ext>
            </a:extLst>
          </p:cNvPr>
          <p:cNvSpPr txBox="1">
            <a:spLocks noChangeArrowheads="1"/>
          </p:cNvSpPr>
          <p:nvPr/>
        </p:nvSpPr>
        <p:spPr bwMode="auto">
          <a:xfrm>
            <a:off x="3057430" y="4871488"/>
            <a:ext cx="5921375" cy="492125"/>
          </a:xfrm>
          <a:prstGeom prst="rect">
            <a:avLst/>
          </a:prstGeom>
          <a:noFill/>
          <a:ln w="9525">
            <a:noFill/>
            <a:miter lim="800000"/>
            <a:headEnd/>
            <a:tailEnd/>
          </a:ln>
        </p:spPr>
        <p:txBody>
          <a:bodyPr>
            <a:spAutoFit/>
          </a:bodyPr>
          <a:lstStyle/>
          <a:p>
            <a:r>
              <a:rPr lang="ja-JP" altLang="en-US" sz="1400" dirty="0">
                <a:solidFill>
                  <a:srgbClr val="FF3300"/>
                </a:solidFill>
                <a:latin typeface="Century Gothic" pitchFamily="34" charset="0"/>
                <a:ea typeface="HGS創英角ｺﾞｼｯｸUB" pitchFamily="50" charset="-128"/>
              </a:rPr>
              <a:t>稼働条件</a:t>
            </a:r>
          </a:p>
          <a:p>
            <a:r>
              <a:rPr lang="ja-JP" altLang="en-US" sz="1200" dirty="0">
                <a:solidFill>
                  <a:srgbClr val="000000"/>
                </a:solidFill>
                <a:latin typeface="Century Gothic" pitchFamily="34" charset="0"/>
                <a:ea typeface="ＭＳ Ｐ明朝" pitchFamily="18" charset="-128"/>
              </a:rPr>
              <a:t>　インターネットへの接続環境が必要です</a:t>
            </a:r>
          </a:p>
        </p:txBody>
      </p:sp>
      <p:sp>
        <p:nvSpPr>
          <p:cNvPr id="8" name="Text Box 186">
            <a:extLst>
              <a:ext uri="{FF2B5EF4-FFF2-40B4-BE49-F238E27FC236}">
                <a16:creationId xmlns:a16="http://schemas.microsoft.com/office/drawing/2014/main" id="{CCF35B08-1962-4835-8920-EB5ED2C69CA4}"/>
              </a:ext>
            </a:extLst>
          </p:cNvPr>
          <p:cNvSpPr txBox="1">
            <a:spLocks noChangeArrowheads="1"/>
          </p:cNvSpPr>
          <p:nvPr/>
        </p:nvSpPr>
        <p:spPr bwMode="auto">
          <a:xfrm>
            <a:off x="3057430" y="5301700"/>
            <a:ext cx="5921375" cy="1065213"/>
          </a:xfrm>
          <a:prstGeom prst="rect">
            <a:avLst/>
          </a:prstGeom>
          <a:noFill/>
          <a:ln w="9525">
            <a:noFill/>
            <a:miter lim="800000"/>
            <a:headEnd/>
            <a:tailEnd/>
          </a:ln>
        </p:spPr>
        <p:txBody>
          <a:bodyPr>
            <a:spAutoFit/>
          </a:bodyPr>
          <a:lstStyle/>
          <a:p>
            <a:r>
              <a:rPr lang="ja-JP" altLang="en-US" sz="1400" dirty="0">
                <a:solidFill>
                  <a:srgbClr val="FF3300"/>
                </a:solidFill>
                <a:latin typeface="Century Gothic" pitchFamily="34" charset="0"/>
                <a:ea typeface="HGS創英角ｺﾞｼｯｸUB" pitchFamily="50" charset="-128"/>
              </a:rPr>
              <a:t>費用</a:t>
            </a:r>
            <a:r>
              <a:rPr lang="en-US" altLang="ja-JP" sz="1400" dirty="0">
                <a:solidFill>
                  <a:srgbClr val="FF3300"/>
                </a:solidFill>
                <a:latin typeface="Century Gothic" pitchFamily="34" charset="0"/>
                <a:ea typeface="HGS創英角ｺﾞｼｯｸUB" pitchFamily="50" charset="-128"/>
              </a:rPr>
              <a:t>(</a:t>
            </a:r>
            <a:r>
              <a:rPr lang="ja-JP" altLang="en-US" sz="1400" dirty="0">
                <a:solidFill>
                  <a:srgbClr val="FF3300"/>
                </a:solidFill>
                <a:latin typeface="Century Gothic" pitchFamily="34" charset="0"/>
                <a:ea typeface="HGS創英角ｺﾞｼｯｸUB" pitchFamily="50" charset="-128"/>
              </a:rPr>
              <a:t>概算</a:t>
            </a:r>
            <a:r>
              <a:rPr lang="en-US" altLang="ja-JP" sz="1400" dirty="0">
                <a:solidFill>
                  <a:srgbClr val="FF3300"/>
                </a:solidFill>
                <a:latin typeface="Century Gothic" pitchFamily="34" charset="0"/>
                <a:ea typeface="HGS創英角ｺﾞｼｯｸUB" pitchFamily="50" charset="-128"/>
              </a:rPr>
              <a:t>)</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(1)</a:t>
            </a:r>
            <a:r>
              <a:rPr lang="ja-JP" altLang="en-US" sz="1200" dirty="0">
                <a:solidFill>
                  <a:srgbClr val="000000"/>
                </a:solidFill>
                <a:latin typeface="Century Gothic" pitchFamily="34" charset="0"/>
                <a:ea typeface="ＭＳ Ｐ明朝" pitchFamily="18" charset="-128"/>
              </a:rPr>
              <a:t>インターネット接続機器購入費用　</a:t>
            </a:r>
            <a:r>
              <a:rPr lang="en-US" altLang="ja-JP" sz="1200" dirty="0">
                <a:solidFill>
                  <a:srgbClr val="000000"/>
                </a:solidFill>
                <a:latin typeface="Century Gothic" pitchFamily="34" charset="0"/>
                <a:ea typeface="ＭＳ Ｐ明朝" pitchFamily="18" charset="-128"/>
              </a:rPr>
              <a:t>1</a:t>
            </a:r>
            <a:r>
              <a:rPr lang="ja-JP" altLang="en-US" sz="1200" dirty="0">
                <a:solidFill>
                  <a:srgbClr val="000000"/>
                </a:solidFill>
                <a:latin typeface="Century Gothic" pitchFamily="34" charset="0"/>
                <a:ea typeface="ＭＳ Ｐ明朝" pitchFamily="18" charset="-128"/>
              </a:rPr>
              <a:t>万円程度</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(2)</a:t>
            </a:r>
            <a:r>
              <a:rPr lang="ja-JP" altLang="en-US" sz="1200" dirty="0">
                <a:solidFill>
                  <a:srgbClr val="000000"/>
                </a:solidFill>
                <a:latin typeface="Century Gothic" pitchFamily="34" charset="0"/>
                <a:ea typeface="ＭＳ Ｐ明朝" pitchFamily="18" charset="-128"/>
              </a:rPr>
              <a:t>インターネット接続費用　</a:t>
            </a:r>
            <a:r>
              <a:rPr lang="en-US" altLang="ja-JP" sz="1200" dirty="0">
                <a:solidFill>
                  <a:srgbClr val="000000"/>
                </a:solidFill>
                <a:latin typeface="Century Gothic" pitchFamily="34" charset="0"/>
                <a:ea typeface="ＭＳ Ｐ明朝" pitchFamily="18" charset="-128"/>
              </a:rPr>
              <a:t>5</a:t>
            </a:r>
            <a:r>
              <a:rPr lang="ja-JP" altLang="en-US" sz="1200" dirty="0">
                <a:solidFill>
                  <a:srgbClr val="000000"/>
                </a:solidFill>
                <a:latin typeface="Century Gothic" pitchFamily="34" charset="0"/>
                <a:ea typeface="ＭＳ Ｐ明朝" pitchFamily="18" charset="-128"/>
              </a:rPr>
              <a:t>千円程度</a:t>
            </a:r>
            <a:r>
              <a:rPr lang="en-US" altLang="ja-JP" sz="1200" dirty="0">
                <a:solidFill>
                  <a:srgbClr val="000000"/>
                </a:solidFill>
                <a:latin typeface="Century Gothic" pitchFamily="34" charset="0"/>
                <a:ea typeface="ＭＳ Ｐ明朝" pitchFamily="18" charset="-128"/>
              </a:rPr>
              <a:t>&lt;</a:t>
            </a:r>
            <a:r>
              <a:rPr lang="ja-JP" altLang="en-US" sz="1200" dirty="0">
                <a:solidFill>
                  <a:srgbClr val="000000"/>
                </a:solidFill>
                <a:latin typeface="Century Gothic" pitchFamily="34" charset="0"/>
                <a:ea typeface="ＭＳ Ｐ明朝" pitchFamily="18" charset="-128"/>
              </a:rPr>
              <a:t>月額</a:t>
            </a:r>
            <a:r>
              <a:rPr lang="en-US" altLang="ja-JP" sz="1200" dirty="0">
                <a:solidFill>
                  <a:srgbClr val="000000"/>
                </a:solidFill>
                <a:latin typeface="Century Gothic" pitchFamily="34" charset="0"/>
                <a:ea typeface="ＭＳ Ｐ明朝" pitchFamily="18" charset="-128"/>
              </a:rPr>
              <a:t>&gt;</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(3)</a:t>
            </a:r>
            <a:r>
              <a:rPr lang="ja-JP" altLang="en-US" sz="1200" dirty="0">
                <a:solidFill>
                  <a:srgbClr val="000000"/>
                </a:solidFill>
                <a:latin typeface="Century Gothic" pitchFamily="34" charset="0"/>
                <a:ea typeface="ＭＳ Ｐ明朝" pitchFamily="18" charset="-128"/>
              </a:rPr>
              <a:t>プロバイダ契約料　</a:t>
            </a:r>
            <a:r>
              <a:rPr lang="en-US" altLang="ja-JP" sz="1200" dirty="0">
                <a:solidFill>
                  <a:srgbClr val="000000"/>
                </a:solidFill>
                <a:latin typeface="Century Gothic" pitchFamily="34" charset="0"/>
                <a:ea typeface="ＭＳ Ｐ明朝" pitchFamily="18" charset="-128"/>
              </a:rPr>
              <a:t>2</a:t>
            </a:r>
            <a:r>
              <a:rPr lang="ja-JP" altLang="en-US" sz="1200" dirty="0">
                <a:solidFill>
                  <a:srgbClr val="000000"/>
                </a:solidFill>
                <a:latin typeface="Century Gothic" pitchFamily="34" charset="0"/>
                <a:ea typeface="ＭＳ Ｐ明朝" pitchFamily="18" charset="-128"/>
              </a:rPr>
              <a:t>千円程度</a:t>
            </a:r>
            <a:r>
              <a:rPr lang="en-US" altLang="ja-JP" sz="1200" dirty="0">
                <a:solidFill>
                  <a:srgbClr val="000000"/>
                </a:solidFill>
                <a:latin typeface="Century Gothic" pitchFamily="34" charset="0"/>
                <a:ea typeface="ＭＳ Ｐ明朝" pitchFamily="18" charset="-128"/>
              </a:rPr>
              <a:t>&lt;</a:t>
            </a:r>
            <a:r>
              <a:rPr lang="ja-JP" altLang="en-US" sz="1200" dirty="0">
                <a:solidFill>
                  <a:srgbClr val="000000"/>
                </a:solidFill>
                <a:latin typeface="Century Gothic" pitchFamily="34" charset="0"/>
                <a:ea typeface="ＭＳ Ｐ明朝" pitchFamily="18" charset="-128"/>
              </a:rPr>
              <a:t>月額</a:t>
            </a:r>
            <a:r>
              <a:rPr lang="en-US" altLang="ja-JP" sz="1200" dirty="0">
                <a:solidFill>
                  <a:srgbClr val="000000"/>
                </a:solidFill>
                <a:latin typeface="Century Gothic" pitchFamily="34" charset="0"/>
                <a:ea typeface="ＭＳ Ｐ明朝" pitchFamily="18" charset="-128"/>
              </a:rPr>
              <a:t>&gt;</a:t>
            </a:r>
          </a:p>
          <a:p>
            <a:r>
              <a:rPr lang="en-US" altLang="ja-JP" sz="1200" dirty="0">
                <a:solidFill>
                  <a:srgbClr val="0000FF"/>
                </a:solidFill>
                <a:latin typeface="Century Gothic" pitchFamily="34" charset="0"/>
                <a:ea typeface="HGS創英角ｺﾞｼｯｸUB" pitchFamily="50" charset="-128"/>
              </a:rPr>
              <a:t>※</a:t>
            </a:r>
            <a:r>
              <a:rPr lang="ja-JP" altLang="en-US" sz="1200" dirty="0">
                <a:solidFill>
                  <a:srgbClr val="0000FF"/>
                </a:solidFill>
                <a:latin typeface="Century Gothic" pitchFamily="34" charset="0"/>
                <a:ea typeface="HGS創英角ｺﾞｼｯｸUB" pitchFamily="50" charset="-128"/>
              </a:rPr>
              <a:t>現在上記環境をお持ちの場合は機器購入費用は不要です。</a:t>
            </a:r>
          </a:p>
        </p:txBody>
      </p:sp>
      <p:pic>
        <p:nvPicPr>
          <p:cNvPr id="9" name="Picture 146" descr="ThinkCentre">
            <a:extLst>
              <a:ext uri="{FF2B5EF4-FFF2-40B4-BE49-F238E27FC236}">
                <a16:creationId xmlns:a16="http://schemas.microsoft.com/office/drawing/2014/main" id="{CD39EB1B-0523-409C-838E-EFB359946154}"/>
              </a:ext>
            </a:extLst>
          </p:cNvPr>
          <p:cNvPicPr>
            <a:picLocks noChangeAspect="1" noChangeArrowheads="1"/>
          </p:cNvPicPr>
          <p:nvPr/>
        </p:nvPicPr>
        <p:blipFill>
          <a:blip r:embed="rId3" cstate="print"/>
          <a:srcRect/>
          <a:stretch>
            <a:fillRect/>
          </a:stretch>
        </p:blipFill>
        <p:spPr bwMode="auto">
          <a:xfrm>
            <a:off x="441324" y="1504698"/>
            <a:ext cx="1944688" cy="1308100"/>
          </a:xfrm>
          <a:prstGeom prst="rect">
            <a:avLst/>
          </a:prstGeom>
          <a:noFill/>
          <a:ln w="9525">
            <a:noFill/>
            <a:miter lim="800000"/>
            <a:headEnd/>
            <a:tailEnd/>
          </a:ln>
        </p:spPr>
      </p:pic>
      <p:pic>
        <p:nvPicPr>
          <p:cNvPr id="10" name="Picture 147" descr="IBM 5591-001 プリンター画像">
            <a:extLst>
              <a:ext uri="{FF2B5EF4-FFF2-40B4-BE49-F238E27FC236}">
                <a16:creationId xmlns:a16="http://schemas.microsoft.com/office/drawing/2014/main" id="{0B15400F-1F7D-49C8-A09D-687E0918F666}"/>
              </a:ext>
            </a:extLst>
          </p:cNvPr>
          <p:cNvPicPr>
            <a:picLocks noChangeAspect="1" noChangeArrowheads="1"/>
          </p:cNvPicPr>
          <p:nvPr/>
        </p:nvPicPr>
        <p:blipFill>
          <a:blip r:embed="rId4" cstate="print"/>
          <a:srcRect/>
          <a:stretch>
            <a:fillRect/>
          </a:stretch>
        </p:blipFill>
        <p:spPr bwMode="auto">
          <a:xfrm>
            <a:off x="449167" y="3647352"/>
            <a:ext cx="1939925" cy="1163638"/>
          </a:xfrm>
          <a:prstGeom prst="rect">
            <a:avLst/>
          </a:prstGeom>
          <a:noFill/>
          <a:ln w="9525">
            <a:solidFill>
              <a:srgbClr val="C0C0C0"/>
            </a:solidFill>
            <a:miter lim="800000"/>
            <a:headEnd/>
            <a:tailEnd/>
          </a:ln>
        </p:spPr>
      </p:pic>
      <p:sp>
        <p:nvSpPr>
          <p:cNvPr id="11" name="Text Box 151">
            <a:extLst>
              <a:ext uri="{FF2B5EF4-FFF2-40B4-BE49-F238E27FC236}">
                <a16:creationId xmlns:a16="http://schemas.microsoft.com/office/drawing/2014/main" id="{3B75A1EB-EF9F-4BAF-9BFF-964D1192DBE0}"/>
              </a:ext>
            </a:extLst>
          </p:cNvPr>
          <p:cNvSpPr txBox="1">
            <a:spLocks noChangeArrowheads="1"/>
          </p:cNvSpPr>
          <p:nvPr/>
        </p:nvSpPr>
        <p:spPr bwMode="auto">
          <a:xfrm>
            <a:off x="236537" y="1159867"/>
            <a:ext cx="2160587" cy="396875"/>
          </a:xfrm>
          <a:prstGeom prst="rect">
            <a:avLst/>
          </a:prstGeom>
          <a:noFill/>
          <a:ln w="9525">
            <a:noFill/>
            <a:miter lim="800000"/>
            <a:headEnd/>
            <a:tailEnd/>
          </a:ln>
        </p:spPr>
        <p:txBody>
          <a:bodyPr>
            <a:spAutoFit/>
          </a:bodyPr>
          <a:lstStyle/>
          <a:p>
            <a:r>
              <a:rPr lang="en-US" altLang="ja-JP" sz="2000" dirty="0">
                <a:solidFill>
                  <a:srgbClr val="000000"/>
                </a:solidFill>
                <a:latin typeface="Century Gothic" pitchFamily="34" charset="0"/>
                <a:ea typeface="HGS創英角ｺﾞｼｯｸUB" pitchFamily="50" charset="-128"/>
              </a:rPr>
              <a:t>①</a:t>
            </a:r>
            <a:r>
              <a:rPr lang="ja-JP" altLang="en-US" sz="2000" dirty="0">
                <a:solidFill>
                  <a:srgbClr val="000000"/>
                </a:solidFill>
                <a:latin typeface="Century Gothic" pitchFamily="34" charset="0"/>
                <a:ea typeface="HGS創英角ｺﾞｼｯｸUB" pitchFamily="50" charset="-128"/>
              </a:rPr>
              <a:t>パソコン</a:t>
            </a:r>
            <a:endParaRPr lang="ja-JP" altLang="en-US" dirty="0">
              <a:ea typeface="HGS創英角ｺﾞｼｯｸUB" pitchFamily="50" charset="-128"/>
            </a:endParaRPr>
          </a:p>
        </p:txBody>
      </p:sp>
      <p:sp>
        <p:nvSpPr>
          <p:cNvPr id="12" name="Text Box 152">
            <a:extLst>
              <a:ext uri="{FF2B5EF4-FFF2-40B4-BE49-F238E27FC236}">
                <a16:creationId xmlns:a16="http://schemas.microsoft.com/office/drawing/2014/main" id="{68899701-BCA0-45D5-97BF-7C360ADA14B6}"/>
              </a:ext>
            </a:extLst>
          </p:cNvPr>
          <p:cNvSpPr txBox="1">
            <a:spLocks noChangeArrowheads="1"/>
          </p:cNvSpPr>
          <p:nvPr/>
        </p:nvSpPr>
        <p:spPr bwMode="auto">
          <a:xfrm>
            <a:off x="231680" y="3293364"/>
            <a:ext cx="2209800" cy="396875"/>
          </a:xfrm>
          <a:prstGeom prst="rect">
            <a:avLst/>
          </a:prstGeom>
          <a:noFill/>
          <a:ln w="9525">
            <a:noFill/>
            <a:miter lim="800000"/>
            <a:headEnd/>
            <a:tailEnd/>
          </a:ln>
        </p:spPr>
        <p:txBody>
          <a:bodyPr>
            <a:spAutoFit/>
          </a:bodyPr>
          <a:lstStyle/>
          <a:p>
            <a:r>
              <a:rPr lang="en-US" altLang="ja-JP" sz="2000" dirty="0">
                <a:solidFill>
                  <a:srgbClr val="000000"/>
                </a:solidFill>
                <a:latin typeface="Century Gothic" pitchFamily="34" charset="0"/>
                <a:ea typeface="HGS創英角ｺﾞｼｯｸUB" pitchFamily="50" charset="-128"/>
              </a:rPr>
              <a:t>②</a:t>
            </a:r>
            <a:r>
              <a:rPr lang="ja-JP" altLang="en-US" sz="2000" dirty="0">
                <a:solidFill>
                  <a:srgbClr val="000000"/>
                </a:solidFill>
                <a:latin typeface="Century Gothic" pitchFamily="34" charset="0"/>
                <a:ea typeface="HGS創英角ｺﾞｼｯｸUB" pitchFamily="50" charset="-128"/>
              </a:rPr>
              <a:t>プリンタ</a:t>
            </a:r>
            <a:endParaRPr lang="ja-JP" altLang="en-US" dirty="0">
              <a:ea typeface="HGS創英角ｺﾞｼｯｸUB" pitchFamily="50" charset="-128"/>
            </a:endParaRPr>
          </a:p>
        </p:txBody>
      </p:sp>
      <p:sp>
        <p:nvSpPr>
          <p:cNvPr id="13" name="Text Box 153">
            <a:extLst>
              <a:ext uri="{FF2B5EF4-FFF2-40B4-BE49-F238E27FC236}">
                <a16:creationId xmlns:a16="http://schemas.microsoft.com/office/drawing/2014/main" id="{4A3D91F1-ADD2-47E3-9C73-6DCDC05D06D9}"/>
              </a:ext>
            </a:extLst>
          </p:cNvPr>
          <p:cNvSpPr txBox="1">
            <a:spLocks noChangeArrowheads="1"/>
          </p:cNvSpPr>
          <p:nvPr/>
        </p:nvSpPr>
        <p:spPr bwMode="auto">
          <a:xfrm>
            <a:off x="244380" y="4949127"/>
            <a:ext cx="2881312" cy="396875"/>
          </a:xfrm>
          <a:prstGeom prst="rect">
            <a:avLst/>
          </a:prstGeom>
          <a:noFill/>
          <a:ln w="9525">
            <a:noFill/>
            <a:miter lim="800000"/>
            <a:headEnd/>
            <a:tailEnd/>
          </a:ln>
        </p:spPr>
        <p:txBody>
          <a:bodyPr>
            <a:spAutoFit/>
          </a:bodyPr>
          <a:lstStyle/>
          <a:p>
            <a:r>
              <a:rPr lang="en-US" altLang="ja-JP" sz="2000">
                <a:solidFill>
                  <a:srgbClr val="000000"/>
                </a:solidFill>
                <a:latin typeface="Century Gothic" pitchFamily="34" charset="0"/>
                <a:ea typeface="HGS創英角ｺﾞｼｯｸUB" pitchFamily="50" charset="-128"/>
              </a:rPr>
              <a:t>③</a:t>
            </a:r>
            <a:r>
              <a:rPr lang="ja-JP" altLang="en-US" sz="2000">
                <a:solidFill>
                  <a:srgbClr val="000000"/>
                </a:solidFill>
                <a:latin typeface="Century Gothic" pitchFamily="34" charset="0"/>
                <a:ea typeface="HGS創英角ｺﾞｼｯｸUB" pitchFamily="50" charset="-128"/>
              </a:rPr>
              <a:t>インターネット回線</a:t>
            </a:r>
            <a:endParaRPr lang="ja-JP" altLang="en-US">
              <a:ea typeface="HGS創英角ｺﾞｼｯｸUB" pitchFamily="50" charset="-128"/>
            </a:endParaRPr>
          </a:p>
        </p:txBody>
      </p:sp>
      <p:grpSp>
        <p:nvGrpSpPr>
          <p:cNvPr id="14" name="Group 148">
            <a:extLst>
              <a:ext uri="{FF2B5EF4-FFF2-40B4-BE49-F238E27FC236}">
                <a16:creationId xmlns:a16="http://schemas.microsoft.com/office/drawing/2014/main" id="{2843E7BF-1649-42BA-9EF5-21CDBAADDAFD}"/>
              </a:ext>
            </a:extLst>
          </p:cNvPr>
          <p:cNvGrpSpPr>
            <a:grpSpLocks noChangeAspect="1"/>
          </p:cNvGrpSpPr>
          <p:nvPr/>
        </p:nvGrpSpPr>
        <p:grpSpPr bwMode="auto">
          <a:xfrm>
            <a:off x="411067" y="5303536"/>
            <a:ext cx="1982788" cy="1109662"/>
            <a:chOff x="720" y="3312"/>
            <a:chExt cx="1200" cy="672"/>
          </a:xfrm>
        </p:grpSpPr>
        <p:sp>
          <p:nvSpPr>
            <p:cNvPr id="15" name="Rectangle 149">
              <a:extLst>
                <a:ext uri="{FF2B5EF4-FFF2-40B4-BE49-F238E27FC236}">
                  <a16:creationId xmlns:a16="http://schemas.microsoft.com/office/drawing/2014/main" id="{39D38C74-40DC-4AEF-A2E5-80537C97BC28}"/>
                </a:ext>
              </a:extLst>
            </p:cNvPr>
            <p:cNvSpPr>
              <a:spLocks noChangeArrowheads="1"/>
            </p:cNvSpPr>
            <p:nvPr/>
          </p:nvSpPr>
          <p:spPr bwMode="auto">
            <a:xfrm>
              <a:off x="720" y="3312"/>
              <a:ext cx="1200" cy="672"/>
            </a:xfrm>
            <a:prstGeom prst="rect">
              <a:avLst/>
            </a:prstGeom>
            <a:solidFill>
              <a:schemeClr val="bg1"/>
            </a:solidFill>
            <a:ln w="9525">
              <a:solidFill>
                <a:srgbClr val="C0C0C0"/>
              </a:solidFill>
              <a:miter lim="800000"/>
              <a:headEnd/>
              <a:tailEnd/>
            </a:ln>
          </p:spPr>
          <p:txBody>
            <a:bodyPr wrap="none" anchor="ctr"/>
            <a:lstStyle/>
            <a:p>
              <a:endParaRPr lang="ja-JP" altLang="en-US"/>
            </a:p>
          </p:txBody>
        </p:sp>
        <p:pic>
          <p:nvPicPr>
            <p:cNvPr id="16" name="Picture 150">
              <a:extLst>
                <a:ext uri="{FF2B5EF4-FFF2-40B4-BE49-F238E27FC236}">
                  <a16:creationId xmlns:a16="http://schemas.microsoft.com/office/drawing/2014/main" id="{8C289747-BCFD-49BC-8FB9-D6BA0F368ECF}"/>
                </a:ext>
              </a:extLst>
            </p:cNvPr>
            <p:cNvPicPr>
              <a:picLocks noChangeAspect="1" noChangeArrowheads="1"/>
            </p:cNvPicPr>
            <p:nvPr/>
          </p:nvPicPr>
          <p:blipFill>
            <a:blip r:embed="rId5" cstate="print"/>
            <a:srcRect/>
            <a:stretch>
              <a:fillRect/>
            </a:stretch>
          </p:blipFill>
          <p:spPr bwMode="auto">
            <a:xfrm>
              <a:off x="912" y="3360"/>
              <a:ext cx="777" cy="583"/>
            </a:xfrm>
            <a:prstGeom prst="rect">
              <a:avLst/>
            </a:prstGeom>
            <a:noFill/>
            <a:ln w="9525">
              <a:noFill/>
              <a:miter lim="800000"/>
              <a:headEnd/>
              <a:tailEnd/>
            </a:ln>
          </p:spPr>
        </p:pic>
      </p:grpSp>
      <p:sp>
        <p:nvSpPr>
          <p:cNvPr id="17" name="Text Box 165">
            <a:extLst>
              <a:ext uri="{FF2B5EF4-FFF2-40B4-BE49-F238E27FC236}">
                <a16:creationId xmlns:a16="http://schemas.microsoft.com/office/drawing/2014/main" id="{FC462B07-B784-4FE4-B0B3-8D7103A2D2BC}"/>
              </a:ext>
            </a:extLst>
          </p:cNvPr>
          <p:cNvSpPr txBox="1">
            <a:spLocks noChangeArrowheads="1"/>
          </p:cNvSpPr>
          <p:nvPr/>
        </p:nvSpPr>
        <p:spPr bwMode="auto">
          <a:xfrm>
            <a:off x="3060891" y="796574"/>
            <a:ext cx="5921375" cy="1969770"/>
          </a:xfrm>
          <a:prstGeom prst="rect">
            <a:avLst/>
          </a:prstGeom>
          <a:noFill/>
          <a:ln w="9525">
            <a:noFill/>
            <a:miter lim="800000"/>
            <a:headEnd/>
            <a:tailEnd/>
          </a:ln>
        </p:spPr>
        <p:txBody>
          <a:bodyPr>
            <a:spAutoFit/>
          </a:bodyPr>
          <a:lstStyle/>
          <a:p>
            <a:r>
              <a:rPr lang="ja-JP" altLang="en-US" sz="1400" dirty="0">
                <a:solidFill>
                  <a:srgbClr val="FF3300"/>
                </a:solidFill>
                <a:latin typeface="Century Gothic" pitchFamily="34" charset="0"/>
                <a:ea typeface="HGS創英角ｺﾞｼｯｸUB" pitchFamily="50" charset="-128"/>
              </a:rPr>
              <a:t>稼働条件</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(1)Windows</a:t>
            </a:r>
            <a:r>
              <a:rPr lang="ja-JP" altLang="en-US" sz="1200" dirty="0">
                <a:solidFill>
                  <a:srgbClr val="000000"/>
                </a:solidFill>
                <a:latin typeface="Century Gothic" pitchFamily="34" charset="0"/>
                <a:ea typeface="ＭＳ Ｐ明朝" pitchFamily="18" charset="-128"/>
              </a:rPr>
              <a:t>系のパソコンが必要です</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OS</a:t>
            </a:r>
            <a:r>
              <a:rPr lang="en-US" altLang="ja-JP" sz="1100" dirty="0">
                <a:solidFill>
                  <a:srgbClr val="000000"/>
                </a:solidFill>
                <a:latin typeface="Century Gothic" pitchFamily="34" charset="0"/>
                <a:ea typeface="ＭＳ Ｐ明朝" pitchFamily="18" charset="-128"/>
              </a:rPr>
              <a:t>(</a:t>
            </a:r>
            <a:r>
              <a:rPr lang="ja-JP" altLang="en-US" sz="1100" dirty="0">
                <a:solidFill>
                  <a:srgbClr val="000000"/>
                </a:solidFill>
                <a:latin typeface="Century Gothic" pitchFamily="34" charset="0"/>
                <a:ea typeface="ＭＳ Ｐ明朝" pitchFamily="18" charset="-128"/>
              </a:rPr>
              <a:t>オペレーティングシステム</a:t>
            </a:r>
            <a:r>
              <a:rPr lang="en-US" altLang="ja-JP" sz="1100" dirty="0">
                <a:solidFill>
                  <a:srgbClr val="000000"/>
                </a:solidFill>
                <a:latin typeface="Century Gothic" pitchFamily="34" charset="0"/>
                <a:ea typeface="ＭＳ Ｐ明朝" pitchFamily="18" charset="-128"/>
              </a:rPr>
              <a:t>)</a:t>
            </a:r>
            <a:r>
              <a:rPr lang="ja-JP" altLang="en-US" sz="1200" dirty="0">
                <a:solidFill>
                  <a:srgbClr val="000000"/>
                </a:solidFill>
                <a:latin typeface="Century Gothic" pitchFamily="34" charset="0"/>
                <a:ea typeface="ＭＳ Ｐ明朝" pitchFamily="18" charset="-128"/>
              </a:rPr>
              <a:t>は</a:t>
            </a:r>
            <a:r>
              <a:rPr lang="en-US" altLang="ja-JP" sz="1200" dirty="0">
                <a:solidFill>
                  <a:srgbClr val="000000"/>
                </a:solidFill>
                <a:latin typeface="Century Gothic" pitchFamily="34" charset="0"/>
                <a:ea typeface="ＭＳ Ｐ明朝" pitchFamily="18" charset="-128"/>
              </a:rPr>
              <a:t>Windows8.1</a:t>
            </a:r>
            <a:r>
              <a:rPr lang="ja-JP" altLang="en-US" sz="1200" dirty="0">
                <a:solidFill>
                  <a:srgbClr val="000000"/>
                </a:solidFill>
                <a:latin typeface="Century Gothic" pitchFamily="34" charset="0"/>
                <a:ea typeface="ＭＳ Ｐ明朝" pitchFamily="18" charset="-128"/>
              </a:rPr>
              <a:t>以上となります。</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(2)</a:t>
            </a:r>
            <a:r>
              <a:rPr lang="ja-JP" altLang="en-US" sz="1200" dirty="0">
                <a:solidFill>
                  <a:srgbClr val="000000"/>
                </a:solidFill>
                <a:latin typeface="Century Gothic" pitchFamily="34" charset="0"/>
                <a:ea typeface="ＭＳ Ｐ明朝" pitchFamily="18" charset="-128"/>
              </a:rPr>
              <a:t>インターネット閲覧ソフトが必要です</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(3)</a:t>
            </a:r>
            <a:r>
              <a:rPr lang="ja-JP" altLang="en-US" sz="1200" dirty="0">
                <a:solidFill>
                  <a:srgbClr val="000000"/>
                </a:solidFill>
                <a:latin typeface="Century Gothic" pitchFamily="34" charset="0"/>
                <a:ea typeface="ＭＳ Ｐ明朝" pitchFamily="18" charset="-128"/>
              </a:rPr>
              <a:t>ウイルス防止ソフトが必要です</a:t>
            </a:r>
          </a:p>
          <a:p>
            <a:r>
              <a:rPr lang="ja-JP" altLang="en-US" sz="1200" dirty="0">
                <a:solidFill>
                  <a:srgbClr val="000000"/>
                </a:solidFill>
                <a:latin typeface="Century Gothic" pitchFamily="34" charset="0"/>
                <a:ea typeface="ＭＳ Ｐ明朝" pitchFamily="18" charset="-128"/>
              </a:rPr>
              <a:t>　　　本システムでは機密情報を取扱っておりますのでウイルス防止対策をお願いします。</a:t>
            </a: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(4)</a:t>
            </a:r>
            <a:r>
              <a:rPr lang="ja-JP" altLang="en-US" sz="1200" dirty="0">
                <a:solidFill>
                  <a:srgbClr val="000000"/>
                </a:solidFill>
                <a:latin typeface="Century Gothic" pitchFamily="34" charset="0"/>
                <a:ea typeface="ＭＳ Ｐ明朝" pitchFamily="18" charset="-128"/>
              </a:rPr>
              <a:t>無償ソフトのインストールが必要です</a:t>
            </a:r>
          </a:p>
          <a:p>
            <a:r>
              <a:rPr lang="ja-JP" altLang="en-US" sz="1200" dirty="0">
                <a:solidFill>
                  <a:srgbClr val="000000"/>
                </a:solidFill>
                <a:latin typeface="Century Gothic" pitchFamily="34" charset="0"/>
                <a:ea typeface="ＭＳ Ｐ明朝" pitchFamily="18" charset="-128"/>
              </a:rPr>
              <a:t>　　　本システムでは伝票印刷の為、常駐型の印刷ツール</a:t>
            </a:r>
            <a:r>
              <a:rPr lang="en-US" altLang="ja-JP" sz="1050" dirty="0">
                <a:solidFill>
                  <a:srgbClr val="000000"/>
                </a:solidFill>
                <a:latin typeface="Century Gothic" pitchFamily="34" charset="0"/>
                <a:ea typeface="ＭＳ Ｐ明朝" pitchFamily="18" charset="-128"/>
              </a:rPr>
              <a:t>(</a:t>
            </a:r>
            <a:r>
              <a:rPr lang="ja-JP" altLang="en-US" sz="1050" dirty="0">
                <a:solidFill>
                  <a:srgbClr val="000000"/>
                </a:solidFill>
                <a:latin typeface="Century Gothic" pitchFamily="34" charset="0"/>
                <a:ea typeface="ＭＳ Ｐ明朝" pitchFamily="18" charset="-128"/>
              </a:rPr>
              <a:t>無償</a:t>
            </a:r>
            <a:r>
              <a:rPr lang="en-US" altLang="ja-JP" sz="1050" dirty="0">
                <a:solidFill>
                  <a:srgbClr val="000000"/>
                </a:solidFill>
                <a:latin typeface="Century Gothic" pitchFamily="34" charset="0"/>
                <a:ea typeface="ＭＳ Ｐ明朝" pitchFamily="18" charset="-128"/>
              </a:rPr>
              <a:t>)</a:t>
            </a:r>
            <a:r>
              <a:rPr lang="ja-JP" altLang="en-US" sz="1200" dirty="0">
                <a:solidFill>
                  <a:srgbClr val="000000"/>
                </a:solidFill>
                <a:latin typeface="Century Gothic" pitchFamily="34" charset="0"/>
                <a:ea typeface="ＭＳ Ｐ明朝" pitchFamily="18" charset="-128"/>
              </a:rPr>
              <a:t>をインストールする必要が</a:t>
            </a:r>
            <a:endParaRPr lang="en-US" altLang="ja-JP" sz="1200" dirty="0">
              <a:solidFill>
                <a:srgbClr val="000000"/>
              </a:solidFill>
              <a:latin typeface="Century Gothic" pitchFamily="34" charset="0"/>
              <a:ea typeface="ＭＳ Ｐ明朝" pitchFamily="18" charset="-128"/>
            </a:endParaRPr>
          </a:p>
          <a:p>
            <a:r>
              <a:rPr lang="ja-JP" altLang="en-US" sz="1200" dirty="0">
                <a:solidFill>
                  <a:srgbClr val="000000"/>
                </a:solidFill>
                <a:latin typeface="Century Gothic" pitchFamily="34" charset="0"/>
                <a:ea typeface="ＭＳ Ｐ明朝" pitchFamily="18" charset="-128"/>
              </a:rPr>
              <a:t>　　　あります。印刷ツールとは、</a:t>
            </a:r>
            <a:r>
              <a:rPr lang="en-US" altLang="ja-JP" sz="1200" dirty="0">
                <a:solidFill>
                  <a:srgbClr val="000000"/>
                </a:solidFill>
                <a:latin typeface="Century Gothic" pitchFamily="34" charset="0"/>
                <a:ea typeface="ＭＳ Ｐ明朝" pitchFamily="18" charset="-128"/>
              </a:rPr>
              <a:t>JB</a:t>
            </a:r>
            <a:r>
              <a:rPr lang="ja-JP" altLang="en-US" sz="1200" dirty="0">
                <a:solidFill>
                  <a:srgbClr val="000000"/>
                </a:solidFill>
                <a:latin typeface="Century Gothic" pitchFamily="34" charset="0"/>
                <a:ea typeface="ＭＳ Ｐ明朝" pitchFamily="18" charset="-128"/>
              </a:rPr>
              <a:t>アドバンスト・テクノロジー社製</a:t>
            </a:r>
            <a:r>
              <a:rPr lang="en-US" altLang="ja-JP" sz="1200" dirty="0">
                <a:solidFill>
                  <a:srgbClr val="000000"/>
                </a:solidFill>
                <a:latin typeface="Century Gothic" pitchFamily="34" charset="0"/>
                <a:ea typeface="ＭＳ Ｐ明朝" pitchFamily="18" charset="-128"/>
              </a:rPr>
              <a:t>『PrintPro2.0』</a:t>
            </a:r>
            <a:r>
              <a:rPr lang="ja-JP" altLang="en-US" sz="1200" dirty="0">
                <a:solidFill>
                  <a:srgbClr val="000000"/>
                </a:solidFill>
                <a:latin typeface="Century Gothic" pitchFamily="34" charset="0"/>
                <a:ea typeface="ＭＳ Ｐ明朝" pitchFamily="18" charset="-128"/>
              </a:rPr>
              <a:t>の</a:t>
            </a:r>
            <a:r>
              <a:rPr lang="en-US" altLang="ja-JP" sz="1200" dirty="0">
                <a:solidFill>
                  <a:srgbClr val="000000"/>
                </a:solidFill>
                <a:latin typeface="Century Gothic" pitchFamily="34" charset="0"/>
                <a:ea typeface="ＭＳ Ｐ明朝" pitchFamily="18" charset="-128"/>
              </a:rPr>
              <a:t>OEM</a:t>
            </a:r>
            <a:r>
              <a:rPr lang="ja-JP" altLang="en-US" sz="1200" dirty="0">
                <a:solidFill>
                  <a:srgbClr val="000000"/>
                </a:solidFill>
                <a:latin typeface="Century Gothic" pitchFamily="34" charset="0"/>
                <a:ea typeface="ＭＳ Ｐ明朝" pitchFamily="18" charset="-128"/>
              </a:rPr>
              <a:t>版</a:t>
            </a:r>
            <a:endParaRPr lang="en-US" altLang="ja-JP" sz="1200" dirty="0">
              <a:solidFill>
                <a:srgbClr val="000000"/>
              </a:solidFill>
              <a:latin typeface="Century Gothic" pitchFamily="34" charset="0"/>
              <a:ea typeface="ＭＳ Ｐ明朝" pitchFamily="18" charset="-128"/>
            </a:endParaRP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Print tool for e-show-buy</a:t>
            </a:r>
            <a:r>
              <a:rPr lang="ja-JP" altLang="en-US" sz="1200" dirty="0">
                <a:solidFill>
                  <a:srgbClr val="000000"/>
                </a:solidFill>
                <a:latin typeface="Century Gothic" pitchFamily="34" charset="0"/>
                <a:ea typeface="ＭＳ Ｐ明朝" pitchFamily="18" charset="-128"/>
              </a:rPr>
              <a:t>」となります。</a:t>
            </a:r>
          </a:p>
        </p:txBody>
      </p:sp>
      <p:cxnSp>
        <p:nvCxnSpPr>
          <p:cNvPr id="18" name="直線コネクタ 17">
            <a:extLst>
              <a:ext uri="{FF2B5EF4-FFF2-40B4-BE49-F238E27FC236}">
                <a16:creationId xmlns:a16="http://schemas.microsoft.com/office/drawing/2014/main" id="{037D1422-FDDF-4E08-A0C5-3BF364EC5F34}"/>
              </a:ext>
            </a:extLst>
          </p:cNvPr>
          <p:cNvCxnSpPr/>
          <p:nvPr/>
        </p:nvCxnSpPr>
        <p:spPr bwMode="auto">
          <a:xfrm>
            <a:off x="2900832" y="3532878"/>
            <a:ext cx="5472000"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9" name="直線コネクタ 18">
            <a:extLst>
              <a:ext uri="{FF2B5EF4-FFF2-40B4-BE49-F238E27FC236}">
                <a16:creationId xmlns:a16="http://schemas.microsoft.com/office/drawing/2014/main" id="{34925B5E-1B9D-4560-BF8A-9BFE4954E2AE}"/>
              </a:ext>
            </a:extLst>
          </p:cNvPr>
          <p:cNvCxnSpPr/>
          <p:nvPr/>
        </p:nvCxnSpPr>
        <p:spPr bwMode="auto">
          <a:xfrm>
            <a:off x="2937385" y="4871488"/>
            <a:ext cx="5472000"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Tree>
    <p:extLst>
      <p:ext uri="{BB962C8B-B14F-4D97-AF65-F5344CB8AC3E}">
        <p14:creationId xmlns:p14="http://schemas.microsoft.com/office/powerpoint/2010/main" val="349886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15</a:t>
            </a:fld>
            <a:endParaRPr lang="en-US" altLang="ja-JP" sz="1600" smtClean="0">
              <a:solidFill>
                <a:srgbClr val="3333CC"/>
              </a:solidFill>
              <a:latin typeface="Arial" charset="0"/>
              <a:ea typeface="Dotum" pitchFamily="34" charset="-127"/>
            </a:endParaRPr>
          </a:p>
        </p:txBody>
      </p:sp>
      <p:sp>
        <p:nvSpPr>
          <p:cNvPr id="3"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r>
              <a:rPr lang="ja-JP" altLang="en-US" sz="2800" dirty="0">
                <a:solidFill>
                  <a:srgbClr val="000000"/>
                </a:solidFill>
                <a:latin typeface="Century Gothic" pitchFamily="34" charset="0"/>
                <a:ea typeface="HGS創英角ｺﾞｼｯｸUB" pitchFamily="50" charset="-128"/>
              </a:rPr>
              <a:t>稼働環境</a:t>
            </a:r>
            <a:r>
              <a:rPr lang="en-US" altLang="ja-JP" sz="2800" dirty="0">
                <a:solidFill>
                  <a:srgbClr val="000000"/>
                </a:solidFill>
                <a:latin typeface="Century Gothic" pitchFamily="34" charset="0"/>
                <a:ea typeface="HGS創英角ｺﾞｼｯｸUB" pitchFamily="50" charset="-128"/>
              </a:rPr>
              <a:t>〔</a:t>
            </a:r>
            <a:r>
              <a:rPr lang="ja-JP" altLang="en-US" sz="2800" dirty="0">
                <a:solidFill>
                  <a:srgbClr val="000000"/>
                </a:solidFill>
                <a:latin typeface="Century Gothic" pitchFamily="34" charset="0"/>
                <a:ea typeface="HGS創英角ｺﾞｼｯｸUB" pitchFamily="50" charset="-128"/>
              </a:rPr>
              <a:t>詳細</a:t>
            </a:r>
            <a:r>
              <a:rPr lang="en-US" altLang="ja-JP" sz="2800" dirty="0">
                <a:solidFill>
                  <a:srgbClr val="000000"/>
                </a:solidFill>
                <a:latin typeface="Century Gothic" pitchFamily="34" charset="0"/>
                <a:ea typeface="HGS創英角ｺﾞｼｯｸUB" pitchFamily="50" charset="-128"/>
              </a:rPr>
              <a:t>〕</a:t>
            </a:r>
            <a:endParaRPr lang="en-US" altLang="ja-JP" sz="2800" dirty="0">
              <a:solidFill>
                <a:srgbClr val="000000"/>
              </a:solidFill>
              <a:ea typeface="HGS創英角ｺﾞｼｯｸUB" pitchFamily="50" charset="-128"/>
            </a:endParaRPr>
          </a:p>
        </p:txBody>
      </p:sp>
      <p:sp>
        <p:nvSpPr>
          <p:cNvPr id="4" name="Text Box 151">
            <a:extLst>
              <a:ext uri="{FF2B5EF4-FFF2-40B4-BE49-F238E27FC236}">
                <a16:creationId xmlns:a16="http://schemas.microsoft.com/office/drawing/2014/main" id="{57F61BE6-D87A-4B4B-B023-A91938570289}"/>
              </a:ext>
            </a:extLst>
          </p:cNvPr>
          <p:cNvSpPr txBox="1">
            <a:spLocks noChangeArrowheads="1"/>
          </p:cNvSpPr>
          <p:nvPr/>
        </p:nvSpPr>
        <p:spPr bwMode="auto">
          <a:xfrm>
            <a:off x="250628" y="1029500"/>
            <a:ext cx="2209800" cy="396875"/>
          </a:xfrm>
          <a:prstGeom prst="rect">
            <a:avLst/>
          </a:prstGeom>
          <a:noFill/>
          <a:ln w="9525">
            <a:noFill/>
            <a:miter lim="800000"/>
            <a:headEnd/>
            <a:tailEnd/>
          </a:ln>
        </p:spPr>
        <p:txBody>
          <a:bodyPr>
            <a:spAutoFit/>
          </a:bodyPr>
          <a:lstStyle/>
          <a:p>
            <a:r>
              <a:rPr lang="en-US" altLang="ja-JP" sz="2000" dirty="0">
                <a:solidFill>
                  <a:srgbClr val="000000"/>
                </a:solidFill>
                <a:latin typeface="Century Gothic" pitchFamily="34" charset="0"/>
                <a:ea typeface="HGS創英角ｺﾞｼｯｸUB" pitchFamily="50" charset="-128"/>
              </a:rPr>
              <a:t>①</a:t>
            </a:r>
            <a:r>
              <a:rPr lang="ja-JP" altLang="en-US" sz="2000" dirty="0">
                <a:solidFill>
                  <a:srgbClr val="000000"/>
                </a:solidFill>
                <a:latin typeface="Century Gothic" pitchFamily="34" charset="0"/>
                <a:ea typeface="HGS創英角ｺﾞｼｯｸUB" pitchFamily="50" charset="-128"/>
              </a:rPr>
              <a:t>パソコン</a:t>
            </a:r>
            <a:endParaRPr lang="ja-JP" altLang="en-US" dirty="0">
              <a:ea typeface="HGS創英角ｺﾞｼｯｸUB" pitchFamily="50" charset="-128"/>
            </a:endParaRPr>
          </a:p>
        </p:txBody>
      </p:sp>
      <p:sp>
        <p:nvSpPr>
          <p:cNvPr id="5" name="Text Box 152">
            <a:extLst>
              <a:ext uri="{FF2B5EF4-FFF2-40B4-BE49-F238E27FC236}">
                <a16:creationId xmlns:a16="http://schemas.microsoft.com/office/drawing/2014/main" id="{CBBB68AB-AF57-459B-9187-FB046D41CE12}"/>
              </a:ext>
            </a:extLst>
          </p:cNvPr>
          <p:cNvSpPr txBox="1">
            <a:spLocks noChangeArrowheads="1"/>
          </p:cNvSpPr>
          <p:nvPr/>
        </p:nvSpPr>
        <p:spPr bwMode="auto">
          <a:xfrm>
            <a:off x="250628" y="2962019"/>
            <a:ext cx="2209800" cy="396875"/>
          </a:xfrm>
          <a:prstGeom prst="rect">
            <a:avLst/>
          </a:prstGeom>
          <a:noFill/>
          <a:ln w="9525">
            <a:noFill/>
            <a:miter lim="800000"/>
            <a:headEnd/>
            <a:tailEnd/>
          </a:ln>
        </p:spPr>
        <p:txBody>
          <a:bodyPr>
            <a:spAutoFit/>
          </a:bodyPr>
          <a:lstStyle/>
          <a:p>
            <a:r>
              <a:rPr lang="en-US" altLang="ja-JP" sz="2000" dirty="0">
                <a:solidFill>
                  <a:srgbClr val="000000"/>
                </a:solidFill>
                <a:latin typeface="Century Gothic" pitchFamily="34" charset="0"/>
                <a:ea typeface="HGS創英角ｺﾞｼｯｸUB" pitchFamily="50" charset="-128"/>
              </a:rPr>
              <a:t>②</a:t>
            </a:r>
            <a:r>
              <a:rPr lang="ja-JP" altLang="en-US" sz="2000" dirty="0">
                <a:solidFill>
                  <a:srgbClr val="000000"/>
                </a:solidFill>
                <a:latin typeface="Century Gothic" pitchFamily="34" charset="0"/>
                <a:ea typeface="HGS創英角ｺﾞｼｯｸUB" pitchFamily="50" charset="-128"/>
              </a:rPr>
              <a:t>プリンタ</a:t>
            </a:r>
            <a:endParaRPr lang="ja-JP" altLang="en-US" dirty="0">
              <a:ea typeface="HGS創英角ｺﾞｼｯｸUB" pitchFamily="50" charset="-128"/>
            </a:endParaRPr>
          </a:p>
        </p:txBody>
      </p:sp>
      <p:sp>
        <p:nvSpPr>
          <p:cNvPr id="6" name="Text Box 153">
            <a:extLst>
              <a:ext uri="{FF2B5EF4-FFF2-40B4-BE49-F238E27FC236}">
                <a16:creationId xmlns:a16="http://schemas.microsoft.com/office/drawing/2014/main" id="{12D98925-8CEB-4425-A070-98C9E2C41F84}"/>
              </a:ext>
            </a:extLst>
          </p:cNvPr>
          <p:cNvSpPr txBox="1">
            <a:spLocks noChangeArrowheads="1"/>
          </p:cNvSpPr>
          <p:nvPr/>
        </p:nvSpPr>
        <p:spPr bwMode="auto">
          <a:xfrm>
            <a:off x="250628" y="4668993"/>
            <a:ext cx="2725738" cy="396875"/>
          </a:xfrm>
          <a:prstGeom prst="rect">
            <a:avLst/>
          </a:prstGeom>
          <a:noFill/>
          <a:ln w="9525">
            <a:noFill/>
            <a:miter lim="800000"/>
            <a:headEnd/>
            <a:tailEnd/>
          </a:ln>
        </p:spPr>
        <p:txBody>
          <a:bodyPr>
            <a:spAutoFit/>
          </a:bodyPr>
          <a:lstStyle/>
          <a:p>
            <a:r>
              <a:rPr lang="en-US" altLang="ja-JP" sz="2000" dirty="0">
                <a:solidFill>
                  <a:srgbClr val="000000"/>
                </a:solidFill>
                <a:latin typeface="Century Gothic" pitchFamily="34" charset="0"/>
                <a:ea typeface="HGS創英角ｺﾞｼｯｸUB" pitchFamily="50" charset="-128"/>
              </a:rPr>
              <a:t>③</a:t>
            </a:r>
            <a:r>
              <a:rPr lang="ja-JP" altLang="en-US" sz="2000" dirty="0">
                <a:solidFill>
                  <a:srgbClr val="000000"/>
                </a:solidFill>
                <a:latin typeface="Century Gothic" pitchFamily="34" charset="0"/>
                <a:ea typeface="HGS創英角ｺﾞｼｯｸUB" pitchFamily="50" charset="-128"/>
              </a:rPr>
              <a:t>インターネット回線</a:t>
            </a:r>
            <a:endParaRPr lang="ja-JP" altLang="en-US" dirty="0">
              <a:ea typeface="HGS創英角ｺﾞｼｯｸUB" pitchFamily="50" charset="-128"/>
            </a:endParaRPr>
          </a:p>
        </p:txBody>
      </p:sp>
      <p:sp>
        <p:nvSpPr>
          <p:cNvPr id="7" name="Text Box 212">
            <a:extLst>
              <a:ext uri="{FF2B5EF4-FFF2-40B4-BE49-F238E27FC236}">
                <a16:creationId xmlns:a16="http://schemas.microsoft.com/office/drawing/2014/main" id="{97123426-CC0F-4B1E-ABF6-147390BB3C66}"/>
              </a:ext>
            </a:extLst>
          </p:cNvPr>
          <p:cNvSpPr txBox="1">
            <a:spLocks noChangeArrowheads="1"/>
          </p:cNvSpPr>
          <p:nvPr/>
        </p:nvSpPr>
        <p:spPr bwMode="auto">
          <a:xfrm>
            <a:off x="3228778" y="1025824"/>
            <a:ext cx="5921375" cy="1200329"/>
          </a:xfrm>
          <a:prstGeom prst="rect">
            <a:avLst/>
          </a:prstGeom>
          <a:noFill/>
          <a:ln w="9525">
            <a:noFill/>
            <a:miter lim="800000"/>
            <a:headEnd/>
            <a:tailEnd/>
          </a:ln>
        </p:spPr>
        <p:txBody>
          <a:bodyPr>
            <a:spAutoFit/>
          </a:bodyPr>
          <a:lstStyle/>
          <a:p>
            <a:r>
              <a:rPr lang="en-US" altLang="ja-JP" sz="1200" u="sng" dirty="0">
                <a:solidFill>
                  <a:srgbClr val="010301"/>
                </a:solidFill>
                <a:latin typeface="HGS創英角ｺﾞｼｯｸUB" pitchFamily="50" charset="-128"/>
                <a:ea typeface="HGS創英角ｺﾞｼｯｸUB" pitchFamily="50" charset="-128"/>
              </a:rPr>
              <a:t>①</a:t>
            </a:r>
            <a:r>
              <a:rPr lang="ja-JP" altLang="en-US" sz="1200" u="sng" dirty="0">
                <a:solidFill>
                  <a:srgbClr val="010301"/>
                </a:solidFill>
                <a:latin typeface="HGS創英角ｺﾞｼｯｸUB" pitchFamily="50" charset="-128"/>
                <a:ea typeface="HGS創英角ｺﾞｼｯｸUB" pitchFamily="50" charset="-128"/>
              </a:rPr>
              <a:t>対応</a:t>
            </a:r>
            <a:r>
              <a:rPr lang="en-US" altLang="ja-JP" sz="1200" u="sng" dirty="0">
                <a:solidFill>
                  <a:srgbClr val="010301"/>
                </a:solidFill>
                <a:latin typeface="HGS創英角ｺﾞｼｯｸUB" pitchFamily="50" charset="-128"/>
                <a:ea typeface="HGS創英角ｺﾞｼｯｸUB" pitchFamily="50" charset="-128"/>
              </a:rPr>
              <a:t>OS(</a:t>
            </a:r>
            <a:r>
              <a:rPr lang="ja-JP" altLang="en-US" sz="1200" u="sng" dirty="0">
                <a:solidFill>
                  <a:srgbClr val="010301"/>
                </a:solidFill>
                <a:latin typeface="HGS創英角ｺﾞｼｯｸUB" pitchFamily="50" charset="-128"/>
                <a:ea typeface="HGS創英角ｺﾞｼｯｸUB" pitchFamily="50" charset="-128"/>
              </a:rPr>
              <a:t>オペレーティングシステム</a:t>
            </a:r>
            <a:r>
              <a:rPr lang="en-US" altLang="ja-JP" sz="1200" u="sng" dirty="0">
                <a:solidFill>
                  <a:srgbClr val="010301"/>
                </a:solidFill>
                <a:latin typeface="HGS創英角ｺﾞｼｯｸUB" pitchFamily="50" charset="-128"/>
                <a:ea typeface="HGS創英角ｺﾞｼｯｸUB" pitchFamily="50" charset="-128"/>
              </a:rPr>
              <a:t>)</a:t>
            </a:r>
            <a:r>
              <a:rPr lang="ja-JP" altLang="en-US" sz="1200" u="sng" dirty="0">
                <a:solidFill>
                  <a:srgbClr val="010301"/>
                </a:solidFill>
                <a:latin typeface="HGS創英角ｺﾞｼｯｸUB" pitchFamily="50" charset="-128"/>
                <a:ea typeface="HGS創英角ｺﾞｼｯｸUB" pitchFamily="50" charset="-128"/>
              </a:rPr>
              <a:t>並びにブラウザ</a:t>
            </a:r>
            <a:endParaRPr lang="ja-JP" altLang="en-US" sz="1200" dirty="0">
              <a:solidFill>
                <a:srgbClr val="010301"/>
              </a:solidFill>
              <a:latin typeface="HGS創英角ｺﾞｼｯｸUB" pitchFamily="50" charset="-128"/>
              <a:ea typeface="HGS創英角ｺﾞｼｯｸUB" pitchFamily="50" charset="-128"/>
            </a:endParaRPr>
          </a:p>
          <a:p>
            <a:r>
              <a:rPr lang="ja-JP" altLang="en-US" sz="1200" dirty="0">
                <a:solidFill>
                  <a:srgbClr val="010301"/>
                </a:solidFill>
                <a:latin typeface="Century Gothic" pitchFamily="34" charset="0"/>
                <a:ea typeface="ＭＳ Ｐ明朝" pitchFamily="18" charset="-128"/>
              </a:rPr>
              <a:t>　　</a:t>
            </a:r>
            <a:r>
              <a:rPr lang="en-US" altLang="ja-JP" sz="1200" dirty="0">
                <a:solidFill>
                  <a:srgbClr val="010301"/>
                </a:solidFill>
                <a:latin typeface="Century Gothic" pitchFamily="34" charset="0"/>
                <a:ea typeface="ＭＳ Ｐ明朝" pitchFamily="18" charset="-128"/>
              </a:rPr>
              <a:t>Microsoft Windows8.1 32bit/64bit </a:t>
            </a:r>
            <a:r>
              <a:rPr lang="ja-JP" altLang="en-US" sz="1200" dirty="0">
                <a:solidFill>
                  <a:srgbClr val="010301"/>
                </a:solidFill>
                <a:latin typeface="Century Gothic" pitchFamily="34" charset="0"/>
                <a:ea typeface="ＭＳ Ｐ明朝" pitchFamily="18" charset="-128"/>
              </a:rPr>
              <a:t>日本語版</a:t>
            </a:r>
          </a:p>
          <a:p>
            <a:r>
              <a:rPr lang="ja-JP" altLang="en-US" sz="1200" dirty="0">
                <a:solidFill>
                  <a:srgbClr val="010301"/>
                </a:solidFill>
                <a:latin typeface="Century Gothic" pitchFamily="34" charset="0"/>
                <a:ea typeface="ＭＳ Ｐ明朝" pitchFamily="18" charset="-128"/>
              </a:rPr>
              <a:t>　　</a:t>
            </a:r>
            <a:r>
              <a:rPr lang="en-US" altLang="ja-JP" sz="1200" dirty="0">
                <a:solidFill>
                  <a:srgbClr val="010301"/>
                </a:solidFill>
                <a:latin typeface="Century Gothic" pitchFamily="34" charset="0"/>
                <a:ea typeface="ＭＳ Ｐ明朝" pitchFamily="18" charset="-128"/>
              </a:rPr>
              <a:t>Microsoft Windows10 32bit/64bit </a:t>
            </a:r>
            <a:r>
              <a:rPr lang="ja-JP" altLang="en-US" sz="1200" dirty="0">
                <a:solidFill>
                  <a:srgbClr val="010301"/>
                </a:solidFill>
                <a:latin typeface="Century Gothic" pitchFamily="34" charset="0"/>
                <a:ea typeface="ＭＳ Ｐ明朝" pitchFamily="18" charset="-128"/>
              </a:rPr>
              <a:t>日本語版</a:t>
            </a:r>
          </a:p>
          <a:p>
            <a:r>
              <a:rPr lang="ja-JP" altLang="en-US" sz="1200" b="1" dirty="0">
                <a:solidFill>
                  <a:srgbClr val="010301"/>
                </a:solidFill>
                <a:latin typeface="Century Gothic" pitchFamily="34" charset="0"/>
                <a:ea typeface="ＭＳ Ｐ明朝" pitchFamily="18" charset="-128"/>
              </a:rPr>
              <a:t>　　　⇒　</a:t>
            </a:r>
            <a:r>
              <a:rPr lang="en-US" altLang="ja-JP" sz="1200" b="1" dirty="0">
                <a:solidFill>
                  <a:srgbClr val="010301"/>
                </a:solidFill>
                <a:latin typeface="Century Gothic" pitchFamily="34" charset="0"/>
                <a:ea typeface="ＭＳ Ｐ明朝" pitchFamily="18" charset="-128"/>
              </a:rPr>
              <a:t>Internet Explorer11 </a:t>
            </a:r>
            <a:r>
              <a:rPr lang="ja-JP" altLang="en-US" sz="1200" b="1" dirty="0">
                <a:solidFill>
                  <a:srgbClr val="010301"/>
                </a:solidFill>
                <a:latin typeface="Century Gothic" pitchFamily="34" charset="0"/>
                <a:ea typeface="ＭＳ Ｐ明朝" pitchFamily="18" charset="-128"/>
              </a:rPr>
              <a:t>デスクトップ版</a:t>
            </a:r>
            <a:endParaRPr lang="en-US" altLang="ja-JP" sz="1100" b="1" dirty="0">
              <a:solidFill>
                <a:srgbClr val="010301"/>
              </a:solidFill>
              <a:latin typeface="Century Gothic" pitchFamily="34" charset="0"/>
              <a:ea typeface="ＭＳ Ｐ明朝" pitchFamily="18" charset="-128"/>
            </a:endParaRPr>
          </a:p>
          <a:p>
            <a:r>
              <a:rPr lang="ja-JP" altLang="en-US" sz="1200" b="1" dirty="0">
                <a:solidFill>
                  <a:srgbClr val="010301"/>
                </a:solidFill>
                <a:latin typeface="Century Gothic" pitchFamily="34" charset="0"/>
                <a:ea typeface="ＭＳ Ｐ明朝" pitchFamily="18" charset="-128"/>
              </a:rPr>
              <a:t>　　　⇒　</a:t>
            </a:r>
            <a:r>
              <a:rPr lang="en-US" altLang="ja-JP" sz="1200" b="1" dirty="0">
                <a:solidFill>
                  <a:srgbClr val="010301"/>
                </a:solidFill>
                <a:latin typeface="Century Gothic" pitchFamily="34" charset="0"/>
                <a:ea typeface="ＭＳ Ｐ明朝" pitchFamily="18" charset="-128"/>
              </a:rPr>
              <a:t>Microsoft Edge</a:t>
            </a:r>
            <a:r>
              <a:rPr lang="ja-JP" altLang="en-US" sz="1200" b="1" dirty="0">
                <a:solidFill>
                  <a:srgbClr val="010301"/>
                </a:solidFill>
                <a:latin typeface="Century Gothic" pitchFamily="34" charset="0"/>
                <a:ea typeface="ＭＳ Ｐ明朝" pitchFamily="18" charset="-128"/>
              </a:rPr>
              <a:t>　</a:t>
            </a:r>
            <a:r>
              <a:rPr lang="en-US" altLang="ja-JP" sz="1100" b="1" dirty="0">
                <a:solidFill>
                  <a:srgbClr val="010301"/>
                </a:solidFill>
                <a:latin typeface="Century Gothic" pitchFamily="34" charset="0"/>
                <a:ea typeface="ＭＳ Ｐ明朝" pitchFamily="18" charset="-128"/>
              </a:rPr>
              <a:t>※</a:t>
            </a:r>
            <a:r>
              <a:rPr lang="ja-JP" altLang="en-US" sz="1100" b="1" dirty="0">
                <a:solidFill>
                  <a:srgbClr val="010301"/>
                </a:solidFill>
                <a:latin typeface="Century Gothic" pitchFamily="34" charset="0"/>
                <a:ea typeface="ＭＳ Ｐ明朝" pitchFamily="18" charset="-128"/>
              </a:rPr>
              <a:t>最新のパッチが適用されている必要があります。</a:t>
            </a:r>
            <a:endParaRPr lang="en-US" altLang="ja-JP" sz="1100" b="1" dirty="0">
              <a:solidFill>
                <a:srgbClr val="010301"/>
              </a:solidFill>
              <a:latin typeface="Century Gothic" pitchFamily="34" charset="0"/>
              <a:ea typeface="ＭＳ Ｐ明朝" pitchFamily="18" charset="-128"/>
            </a:endParaRPr>
          </a:p>
          <a:p>
            <a:r>
              <a:rPr lang="ja-JP" altLang="en-US" sz="1200" b="1" dirty="0">
                <a:solidFill>
                  <a:srgbClr val="010301"/>
                </a:solidFill>
                <a:latin typeface="Century Gothic" pitchFamily="34" charset="0"/>
                <a:ea typeface="ＭＳ Ｐ明朝" pitchFamily="18" charset="-128"/>
              </a:rPr>
              <a:t>　　　⇒　</a:t>
            </a:r>
            <a:r>
              <a:rPr lang="en-US" altLang="ja-JP" sz="1200" b="1" dirty="0">
                <a:solidFill>
                  <a:srgbClr val="010301"/>
                </a:solidFill>
                <a:latin typeface="Century Gothic" pitchFamily="34" charset="0"/>
                <a:ea typeface="ＭＳ Ｐ明朝" pitchFamily="18" charset="-128"/>
              </a:rPr>
              <a:t> Google Chrome</a:t>
            </a:r>
            <a:r>
              <a:rPr lang="en-US" altLang="ja-JP" sz="1100" b="1" dirty="0">
                <a:solidFill>
                  <a:srgbClr val="010301"/>
                </a:solidFill>
                <a:latin typeface="Century Gothic" pitchFamily="34" charset="0"/>
                <a:ea typeface="ＭＳ Ｐ明朝" pitchFamily="18" charset="-128"/>
              </a:rPr>
              <a:t>(Windows)</a:t>
            </a:r>
            <a:r>
              <a:rPr lang="ja-JP" altLang="en-US" sz="1200" b="1" dirty="0">
                <a:solidFill>
                  <a:srgbClr val="010301"/>
                </a:solidFill>
                <a:latin typeface="Century Gothic" pitchFamily="34" charset="0"/>
                <a:ea typeface="ＭＳ Ｐ明朝" pitchFamily="18" charset="-128"/>
              </a:rPr>
              <a:t>　</a:t>
            </a:r>
            <a:r>
              <a:rPr lang="en-US" altLang="ja-JP" sz="1100" b="1" dirty="0">
                <a:solidFill>
                  <a:srgbClr val="010301"/>
                </a:solidFill>
                <a:latin typeface="Century Gothic" pitchFamily="34" charset="0"/>
                <a:ea typeface="ＭＳ Ｐ明朝" pitchFamily="18" charset="-128"/>
              </a:rPr>
              <a:t>※</a:t>
            </a:r>
            <a:r>
              <a:rPr lang="ja-JP" altLang="en-US" sz="1100" b="1" dirty="0">
                <a:solidFill>
                  <a:srgbClr val="010301"/>
                </a:solidFill>
                <a:latin typeface="Century Gothic" pitchFamily="34" charset="0"/>
                <a:ea typeface="ＭＳ Ｐ明朝" pitchFamily="18" charset="-128"/>
              </a:rPr>
              <a:t>最新のパッチが適用されている必要があります。</a:t>
            </a:r>
            <a:endParaRPr lang="en-US" altLang="ja-JP" sz="1100" b="1" dirty="0">
              <a:solidFill>
                <a:srgbClr val="010301"/>
              </a:solidFill>
              <a:latin typeface="Century Gothic" pitchFamily="34" charset="0"/>
              <a:ea typeface="ＭＳ Ｐ明朝" pitchFamily="18" charset="-128"/>
            </a:endParaRPr>
          </a:p>
        </p:txBody>
      </p:sp>
      <p:grpSp>
        <p:nvGrpSpPr>
          <p:cNvPr id="8" name="Group 213">
            <a:extLst>
              <a:ext uri="{FF2B5EF4-FFF2-40B4-BE49-F238E27FC236}">
                <a16:creationId xmlns:a16="http://schemas.microsoft.com/office/drawing/2014/main" id="{05709C5F-610E-410F-8996-F6B568F14155}"/>
              </a:ext>
            </a:extLst>
          </p:cNvPr>
          <p:cNvGrpSpPr>
            <a:grpSpLocks/>
          </p:cNvGrpSpPr>
          <p:nvPr/>
        </p:nvGrpSpPr>
        <p:grpSpPr bwMode="auto">
          <a:xfrm>
            <a:off x="3206553" y="2241939"/>
            <a:ext cx="5692775" cy="457200"/>
            <a:chOff x="2016" y="1326"/>
            <a:chExt cx="3586" cy="288"/>
          </a:xfrm>
        </p:grpSpPr>
        <p:sp>
          <p:nvSpPr>
            <p:cNvPr id="9" name="Text Box 214">
              <a:extLst>
                <a:ext uri="{FF2B5EF4-FFF2-40B4-BE49-F238E27FC236}">
                  <a16:creationId xmlns:a16="http://schemas.microsoft.com/office/drawing/2014/main" id="{E296AC72-2595-4503-8AD7-17C8FC266612}"/>
                </a:ext>
              </a:extLst>
            </p:cNvPr>
            <p:cNvSpPr txBox="1">
              <a:spLocks noChangeArrowheads="1"/>
            </p:cNvSpPr>
            <p:nvPr/>
          </p:nvSpPr>
          <p:spPr bwMode="auto">
            <a:xfrm>
              <a:off x="2016" y="1326"/>
              <a:ext cx="1632" cy="288"/>
            </a:xfrm>
            <a:prstGeom prst="rect">
              <a:avLst/>
            </a:prstGeom>
            <a:noFill/>
            <a:ln w="9525">
              <a:noFill/>
              <a:miter lim="800000"/>
              <a:headEnd/>
              <a:tailEnd/>
            </a:ln>
          </p:spPr>
          <p:txBody>
            <a:bodyPr>
              <a:spAutoFit/>
            </a:bodyPr>
            <a:lstStyle/>
            <a:p>
              <a:r>
                <a:rPr lang="en-US" altLang="ja-JP" sz="1200" u="sng" dirty="0">
                  <a:solidFill>
                    <a:srgbClr val="010301"/>
                  </a:solidFill>
                  <a:latin typeface="HGS創英角ｺﾞｼｯｸUB" pitchFamily="50" charset="-128"/>
                  <a:ea typeface="HGS創英角ｺﾞｼｯｸUB" pitchFamily="50" charset="-128"/>
                </a:rPr>
                <a:t>②HDD(</a:t>
              </a:r>
              <a:r>
                <a:rPr lang="ja-JP" altLang="en-US" sz="1200" u="sng" dirty="0">
                  <a:solidFill>
                    <a:srgbClr val="010301"/>
                  </a:solidFill>
                  <a:latin typeface="HGS創英角ｺﾞｼｯｸUB" pitchFamily="50" charset="-128"/>
                  <a:ea typeface="HGS創英角ｺﾞｼｯｸUB" pitchFamily="50" charset="-128"/>
                </a:rPr>
                <a:t>ハードディスクドライブ</a:t>
              </a:r>
              <a:r>
                <a:rPr lang="en-US" altLang="ja-JP" sz="1200" u="sng" dirty="0">
                  <a:solidFill>
                    <a:srgbClr val="010301"/>
                  </a:solidFill>
                  <a:latin typeface="HGS創英角ｺﾞｼｯｸUB" pitchFamily="50" charset="-128"/>
                  <a:ea typeface="HGS創英角ｺﾞｼｯｸUB" pitchFamily="50" charset="-128"/>
                </a:rPr>
                <a:t>)</a:t>
              </a:r>
            </a:p>
            <a:p>
              <a:r>
                <a:rPr lang="ja-JP" altLang="en-US" sz="1200" b="1" dirty="0">
                  <a:solidFill>
                    <a:srgbClr val="010301"/>
                  </a:solidFill>
                  <a:latin typeface="Century Gothic" pitchFamily="34" charset="0"/>
                  <a:ea typeface="ＭＳ Ｐ明朝" pitchFamily="18" charset="-128"/>
                </a:rPr>
                <a:t>　　</a:t>
              </a:r>
              <a:r>
                <a:rPr lang="ja-JP" altLang="en-US" sz="1200" dirty="0">
                  <a:solidFill>
                    <a:srgbClr val="010301"/>
                  </a:solidFill>
                  <a:latin typeface="Century Gothic" pitchFamily="34" charset="0"/>
                  <a:ea typeface="ＭＳ Ｐ明朝" pitchFamily="18" charset="-128"/>
                </a:rPr>
                <a:t>空き容量</a:t>
              </a:r>
              <a:r>
                <a:rPr lang="en-US" altLang="ja-JP" sz="1200" dirty="0">
                  <a:solidFill>
                    <a:srgbClr val="010301"/>
                  </a:solidFill>
                  <a:latin typeface="Century Gothic" pitchFamily="34" charset="0"/>
                  <a:ea typeface="ＭＳ Ｐ明朝" pitchFamily="18" charset="-128"/>
                </a:rPr>
                <a:t>30MB </a:t>
              </a:r>
              <a:r>
                <a:rPr lang="ja-JP" altLang="en-US" sz="1200" dirty="0">
                  <a:solidFill>
                    <a:srgbClr val="010301"/>
                  </a:solidFill>
                  <a:latin typeface="Century Gothic" pitchFamily="34" charset="0"/>
                  <a:ea typeface="ＭＳ Ｐ明朝" pitchFamily="18" charset="-128"/>
                </a:rPr>
                <a:t>以上</a:t>
              </a:r>
            </a:p>
          </p:txBody>
        </p:sp>
        <p:sp>
          <p:nvSpPr>
            <p:cNvPr id="10" name="Text Box 215">
              <a:extLst>
                <a:ext uri="{FF2B5EF4-FFF2-40B4-BE49-F238E27FC236}">
                  <a16:creationId xmlns:a16="http://schemas.microsoft.com/office/drawing/2014/main" id="{F403895D-EA3C-4113-99E7-7922622C9793}"/>
                </a:ext>
              </a:extLst>
            </p:cNvPr>
            <p:cNvSpPr txBox="1">
              <a:spLocks noChangeArrowheads="1"/>
            </p:cNvSpPr>
            <p:nvPr/>
          </p:nvSpPr>
          <p:spPr bwMode="auto">
            <a:xfrm>
              <a:off x="3878" y="1326"/>
              <a:ext cx="1724" cy="288"/>
            </a:xfrm>
            <a:prstGeom prst="rect">
              <a:avLst/>
            </a:prstGeom>
            <a:noFill/>
            <a:ln w="9525">
              <a:noFill/>
              <a:miter lim="800000"/>
              <a:headEnd/>
              <a:tailEnd/>
            </a:ln>
          </p:spPr>
          <p:txBody>
            <a:bodyPr>
              <a:spAutoFit/>
            </a:bodyPr>
            <a:lstStyle/>
            <a:p>
              <a:r>
                <a:rPr lang="en-US" altLang="ja-JP" sz="1200" u="sng">
                  <a:solidFill>
                    <a:srgbClr val="010301"/>
                  </a:solidFill>
                  <a:latin typeface="HGS創英角ｺﾞｼｯｸUB" pitchFamily="50" charset="-128"/>
                  <a:ea typeface="HGS創英角ｺﾞｼｯｸUB" pitchFamily="50" charset="-128"/>
                </a:rPr>
                <a:t>③</a:t>
              </a:r>
              <a:r>
                <a:rPr lang="ja-JP" altLang="en-US" sz="1200" u="sng">
                  <a:solidFill>
                    <a:srgbClr val="010301"/>
                  </a:solidFill>
                  <a:latin typeface="HGS創英角ｺﾞｼｯｸUB" pitchFamily="50" charset="-128"/>
                  <a:ea typeface="HGS創英角ｺﾞｼｯｸUB" pitchFamily="50" charset="-128"/>
                </a:rPr>
                <a:t>ディスプレイ</a:t>
              </a:r>
              <a:r>
                <a:rPr lang="en-US" altLang="ja-JP" sz="1200" u="sng">
                  <a:solidFill>
                    <a:srgbClr val="010301"/>
                  </a:solidFill>
                  <a:latin typeface="HGS創英角ｺﾞｼｯｸUB" pitchFamily="50" charset="-128"/>
                  <a:ea typeface="HGS創英角ｺﾞｼｯｸUB" pitchFamily="50" charset="-128"/>
                </a:rPr>
                <a:t>(</a:t>
              </a:r>
              <a:r>
                <a:rPr lang="ja-JP" altLang="en-US" sz="1200" u="sng">
                  <a:solidFill>
                    <a:srgbClr val="010301"/>
                  </a:solidFill>
                  <a:latin typeface="HGS創英角ｺﾞｼｯｸUB" pitchFamily="50" charset="-128"/>
                  <a:ea typeface="HGS創英角ｺﾞｼｯｸUB" pitchFamily="50" charset="-128"/>
                </a:rPr>
                <a:t>画面解像度</a:t>
              </a:r>
              <a:r>
                <a:rPr lang="en-US" altLang="ja-JP" sz="1200" u="sng">
                  <a:solidFill>
                    <a:srgbClr val="010301"/>
                  </a:solidFill>
                  <a:latin typeface="HGS創英角ｺﾞｼｯｸUB" pitchFamily="50" charset="-128"/>
                  <a:ea typeface="HGS創英角ｺﾞｼｯｸUB" pitchFamily="50" charset="-128"/>
                </a:rPr>
                <a:t>)</a:t>
              </a:r>
              <a:endParaRPr lang="en-US" altLang="ja-JP" sz="1200">
                <a:solidFill>
                  <a:srgbClr val="010301"/>
                </a:solidFill>
                <a:latin typeface="HGS創英角ｺﾞｼｯｸUB" pitchFamily="50" charset="-128"/>
                <a:ea typeface="HGS創英角ｺﾞｼｯｸUB" pitchFamily="50" charset="-128"/>
              </a:endParaRPr>
            </a:p>
            <a:p>
              <a:r>
                <a:rPr lang="ja-JP" altLang="en-US" sz="1200" b="1">
                  <a:solidFill>
                    <a:srgbClr val="010301"/>
                  </a:solidFill>
                  <a:latin typeface="Century Gothic" pitchFamily="34" charset="0"/>
                  <a:ea typeface="ＭＳ Ｐ明朝" pitchFamily="18" charset="-128"/>
                </a:rPr>
                <a:t>　　</a:t>
              </a:r>
              <a:r>
                <a:rPr lang="en-US" altLang="ja-JP" sz="1200">
                  <a:solidFill>
                    <a:srgbClr val="010301"/>
                  </a:solidFill>
                  <a:latin typeface="Century Gothic" pitchFamily="34" charset="0"/>
                  <a:ea typeface="ＭＳ Ｐ明朝" pitchFamily="18" charset="-128"/>
                </a:rPr>
                <a:t>XGA</a:t>
              </a:r>
              <a:r>
                <a:rPr lang="en-US" altLang="ja-JP" sz="1000">
                  <a:solidFill>
                    <a:srgbClr val="010301"/>
                  </a:solidFill>
                  <a:latin typeface="Century Gothic" pitchFamily="34" charset="0"/>
                  <a:ea typeface="ＭＳ Ｐ明朝" pitchFamily="18" charset="-128"/>
                </a:rPr>
                <a:t>(1024×768</a:t>
              </a:r>
              <a:r>
                <a:rPr lang="ja-JP" altLang="en-US" sz="1000">
                  <a:solidFill>
                    <a:srgbClr val="010301"/>
                  </a:solidFill>
                  <a:latin typeface="Century Gothic" pitchFamily="34" charset="0"/>
                  <a:ea typeface="ＭＳ Ｐ明朝" pitchFamily="18" charset="-128"/>
                </a:rPr>
                <a:t>ピクセル</a:t>
              </a:r>
              <a:r>
                <a:rPr lang="en-US" altLang="ja-JP" sz="1000">
                  <a:solidFill>
                    <a:srgbClr val="010301"/>
                  </a:solidFill>
                  <a:latin typeface="Century Gothic" pitchFamily="34" charset="0"/>
                  <a:ea typeface="ＭＳ Ｐ明朝" pitchFamily="18" charset="-128"/>
                </a:rPr>
                <a:t>)</a:t>
              </a:r>
              <a:r>
                <a:rPr lang="ja-JP" altLang="en-US" sz="1200">
                  <a:solidFill>
                    <a:srgbClr val="010301"/>
                  </a:solidFill>
                  <a:latin typeface="Century Gothic" pitchFamily="34" charset="0"/>
                  <a:ea typeface="ＭＳ Ｐ明朝" pitchFamily="18" charset="-128"/>
                </a:rPr>
                <a:t>以上</a:t>
              </a:r>
              <a:endParaRPr lang="ja-JP" altLang="en-US">
                <a:solidFill>
                  <a:srgbClr val="010301"/>
                </a:solidFill>
                <a:latin typeface="Century Gothic" pitchFamily="34" charset="0"/>
                <a:ea typeface="ＭＳ Ｐ明朝" pitchFamily="18" charset="-128"/>
              </a:endParaRPr>
            </a:p>
          </p:txBody>
        </p:sp>
      </p:grpSp>
      <p:grpSp>
        <p:nvGrpSpPr>
          <p:cNvPr id="11" name="グループ化 25">
            <a:extLst>
              <a:ext uri="{FF2B5EF4-FFF2-40B4-BE49-F238E27FC236}">
                <a16:creationId xmlns:a16="http://schemas.microsoft.com/office/drawing/2014/main" id="{B168A018-1342-412B-AA3F-32076A6C69BE}"/>
              </a:ext>
            </a:extLst>
          </p:cNvPr>
          <p:cNvGrpSpPr>
            <a:grpSpLocks/>
          </p:cNvGrpSpPr>
          <p:nvPr/>
        </p:nvGrpSpPr>
        <p:grpSpPr bwMode="auto">
          <a:xfrm>
            <a:off x="3219253" y="3322059"/>
            <a:ext cx="5854700" cy="1065213"/>
            <a:chOff x="3213100" y="3724275"/>
            <a:chExt cx="5854700" cy="1064568"/>
          </a:xfrm>
        </p:grpSpPr>
        <p:sp>
          <p:nvSpPr>
            <p:cNvPr id="12" name="Text Box 218">
              <a:extLst>
                <a:ext uri="{FF2B5EF4-FFF2-40B4-BE49-F238E27FC236}">
                  <a16:creationId xmlns:a16="http://schemas.microsoft.com/office/drawing/2014/main" id="{126499EF-2093-402B-A71D-94EE46C13290}"/>
                </a:ext>
              </a:extLst>
            </p:cNvPr>
            <p:cNvSpPr txBox="1">
              <a:spLocks noChangeArrowheads="1"/>
            </p:cNvSpPr>
            <p:nvPr/>
          </p:nvSpPr>
          <p:spPr bwMode="auto">
            <a:xfrm>
              <a:off x="3213100" y="3724275"/>
              <a:ext cx="2222500" cy="457200"/>
            </a:xfrm>
            <a:prstGeom prst="rect">
              <a:avLst/>
            </a:prstGeom>
            <a:noFill/>
            <a:ln w="9525">
              <a:noFill/>
              <a:miter lim="800000"/>
              <a:headEnd/>
              <a:tailEnd/>
            </a:ln>
          </p:spPr>
          <p:txBody>
            <a:bodyPr>
              <a:spAutoFit/>
            </a:bodyPr>
            <a:lstStyle/>
            <a:p>
              <a:r>
                <a:rPr lang="en-US" altLang="ja-JP" sz="1200" u="sng" dirty="0">
                  <a:solidFill>
                    <a:srgbClr val="010301"/>
                  </a:solidFill>
                  <a:latin typeface="Century Gothic" pitchFamily="34" charset="0"/>
                  <a:ea typeface="HGS創英角ｺﾞｼｯｸUB" pitchFamily="50" charset="-128"/>
                </a:rPr>
                <a:t>①</a:t>
              </a:r>
              <a:r>
                <a:rPr lang="ja-JP" altLang="en-US" sz="1200" u="sng" dirty="0">
                  <a:solidFill>
                    <a:srgbClr val="010301"/>
                  </a:solidFill>
                  <a:latin typeface="Century Gothic" pitchFamily="34" charset="0"/>
                  <a:ea typeface="HGS創英角ｺﾞｼｯｸUB" pitchFamily="50" charset="-128"/>
                </a:rPr>
                <a:t>機　種</a:t>
              </a:r>
              <a:endParaRPr lang="ja-JP" altLang="en-US" sz="1200" dirty="0">
                <a:solidFill>
                  <a:srgbClr val="010301"/>
                </a:solidFill>
                <a:latin typeface="Century Gothic" pitchFamily="34" charset="0"/>
                <a:ea typeface="HGS創英角ｺﾞｼｯｸUB" pitchFamily="50" charset="-128"/>
              </a:endParaRPr>
            </a:p>
            <a:p>
              <a:r>
                <a:rPr lang="ja-JP" altLang="en-US" sz="1200" dirty="0">
                  <a:solidFill>
                    <a:srgbClr val="010301"/>
                  </a:solidFill>
                  <a:latin typeface="Century Gothic" pitchFamily="34" charset="0"/>
                  <a:ea typeface="ＭＳ Ｐ明朝" pitchFamily="18" charset="-128"/>
                </a:rPr>
                <a:t>　　レーザープリンタ</a:t>
              </a:r>
              <a:r>
                <a:rPr lang="en-US" altLang="ja-JP" sz="1000" dirty="0">
                  <a:solidFill>
                    <a:srgbClr val="010301"/>
                  </a:solidFill>
                  <a:latin typeface="Century Gothic" pitchFamily="34" charset="0"/>
                  <a:ea typeface="ＭＳ Ｐ明朝" pitchFamily="18" charset="-128"/>
                </a:rPr>
                <a:t>(</a:t>
              </a:r>
              <a:r>
                <a:rPr lang="ja-JP" altLang="en-US" sz="1000" dirty="0">
                  <a:solidFill>
                    <a:srgbClr val="010301"/>
                  </a:solidFill>
                  <a:latin typeface="Century Gothic" pitchFamily="34" charset="0"/>
                  <a:ea typeface="ＭＳ Ｐ明朝" pitchFamily="18" charset="-128"/>
                </a:rPr>
                <a:t>推奨</a:t>
              </a:r>
              <a:r>
                <a:rPr lang="en-US" altLang="ja-JP" sz="1000" dirty="0">
                  <a:solidFill>
                    <a:srgbClr val="010301"/>
                  </a:solidFill>
                  <a:latin typeface="Century Gothic" pitchFamily="34" charset="0"/>
                  <a:ea typeface="ＭＳ Ｐ明朝" pitchFamily="18" charset="-128"/>
                </a:rPr>
                <a:t>)</a:t>
              </a:r>
            </a:p>
          </p:txBody>
        </p:sp>
        <p:sp>
          <p:nvSpPr>
            <p:cNvPr id="13" name="Text Box 219">
              <a:extLst>
                <a:ext uri="{FF2B5EF4-FFF2-40B4-BE49-F238E27FC236}">
                  <a16:creationId xmlns:a16="http://schemas.microsoft.com/office/drawing/2014/main" id="{2B100266-5305-41F2-8648-A866D5D748C7}"/>
                </a:ext>
              </a:extLst>
            </p:cNvPr>
            <p:cNvSpPr txBox="1">
              <a:spLocks noChangeArrowheads="1"/>
            </p:cNvSpPr>
            <p:nvPr/>
          </p:nvSpPr>
          <p:spPr bwMode="auto">
            <a:xfrm>
              <a:off x="6156325" y="3724275"/>
              <a:ext cx="2120900" cy="457200"/>
            </a:xfrm>
            <a:prstGeom prst="rect">
              <a:avLst/>
            </a:prstGeom>
            <a:noFill/>
            <a:ln w="9525">
              <a:noFill/>
              <a:miter lim="800000"/>
              <a:headEnd/>
              <a:tailEnd/>
            </a:ln>
          </p:spPr>
          <p:txBody>
            <a:bodyPr>
              <a:spAutoFit/>
            </a:bodyPr>
            <a:lstStyle/>
            <a:p>
              <a:r>
                <a:rPr lang="en-US" altLang="ja-JP" sz="1200" u="sng">
                  <a:solidFill>
                    <a:srgbClr val="010301"/>
                  </a:solidFill>
                  <a:latin typeface="Century Gothic" pitchFamily="34" charset="0"/>
                  <a:ea typeface="HGS創英角ｺﾞｼｯｸUB" pitchFamily="50" charset="-128"/>
                </a:rPr>
                <a:t>②</a:t>
              </a:r>
              <a:r>
                <a:rPr lang="ja-JP" altLang="en-US" sz="1200" u="sng">
                  <a:solidFill>
                    <a:srgbClr val="010301"/>
                  </a:solidFill>
                  <a:latin typeface="Century Gothic" pitchFamily="34" charset="0"/>
                  <a:ea typeface="HGS創英角ｺﾞｼｯｸUB" pitchFamily="50" charset="-128"/>
                </a:rPr>
                <a:t>印刷密度</a:t>
              </a:r>
              <a:endParaRPr lang="ja-JP" altLang="en-US" sz="1200">
                <a:solidFill>
                  <a:srgbClr val="010301"/>
                </a:solidFill>
                <a:latin typeface="Century Gothic" pitchFamily="34" charset="0"/>
                <a:ea typeface="HGS創英角ｺﾞｼｯｸUB" pitchFamily="50" charset="-128"/>
              </a:endParaRPr>
            </a:p>
            <a:p>
              <a:r>
                <a:rPr lang="ja-JP" altLang="en-US" sz="1200">
                  <a:solidFill>
                    <a:srgbClr val="010301"/>
                  </a:solidFill>
                  <a:latin typeface="Century Gothic" pitchFamily="34" charset="0"/>
                  <a:ea typeface="ＭＳ Ｐ明朝" pitchFamily="18" charset="-128"/>
                </a:rPr>
                <a:t>　　</a:t>
              </a:r>
              <a:r>
                <a:rPr lang="en-US" altLang="ja-JP" sz="1200">
                  <a:solidFill>
                    <a:srgbClr val="010301"/>
                  </a:solidFill>
                  <a:latin typeface="Century Gothic" pitchFamily="34" charset="0"/>
                  <a:ea typeface="ＭＳ Ｐ明朝" pitchFamily="18" charset="-128"/>
                </a:rPr>
                <a:t>600dpi</a:t>
              </a:r>
              <a:r>
                <a:rPr lang="ja-JP" altLang="en-US" sz="1200">
                  <a:solidFill>
                    <a:srgbClr val="010301"/>
                  </a:solidFill>
                  <a:latin typeface="Century Gothic" pitchFamily="34" charset="0"/>
                  <a:ea typeface="ＭＳ Ｐ明朝" pitchFamily="18" charset="-128"/>
                </a:rPr>
                <a:t>以上</a:t>
              </a:r>
            </a:p>
          </p:txBody>
        </p:sp>
        <p:sp>
          <p:nvSpPr>
            <p:cNvPr id="14" name="Text Box 220">
              <a:extLst>
                <a:ext uri="{FF2B5EF4-FFF2-40B4-BE49-F238E27FC236}">
                  <a16:creationId xmlns:a16="http://schemas.microsoft.com/office/drawing/2014/main" id="{7753B698-480D-44C6-BE85-6D03D9DA3EC5}"/>
                </a:ext>
              </a:extLst>
            </p:cNvPr>
            <p:cNvSpPr txBox="1">
              <a:spLocks noChangeArrowheads="1"/>
            </p:cNvSpPr>
            <p:nvPr/>
          </p:nvSpPr>
          <p:spPr bwMode="auto">
            <a:xfrm>
              <a:off x="3213100" y="4149080"/>
              <a:ext cx="5854700" cy="639763"/>
            </a:xfrm>
            <a:prstGeom prst="rect">
              <a:avLst/>
            </a:prstGeom>
            <a:noFill/>
            <a:ln w="9525">
              <a:noFill/>
              <a:miter lim="800000"/>
              <a:headEnd/>
              <a:tailEnd/>
            </a:ln>
          </p:spPr>
          <p:txBody>
            <a:bodyPr>
              <a:spAutoFit/>
            </a:bodyPr>
            <a:lstStyle/>
            <a:p>
              <a:r>
                <a:rPr lang="en-US" altLang="ja-JP" sz="1200" u="sng" dirty="0">
                  <a:solidFill>
                    <a:srgbClr val="FF0000"/>
                  </a:solidFill>
                  <a:latin typeface="Century Gothic" pitchFamily="34" charset="0"/>
                  <a:ea typeface="HGS創英角ｺﾞｼｯｸUB" pitchFamily="50" charset="-128"/>
                </a:rPr>
                <a:t>※</a:t>
              </a:r>
              <a:r>
                <a:rPr lang="ja-JP" altLang="en-US" sz="1200" u="sng" dirty="0">
                  <a:solidFill>
                    <a:srgbClr val="FF0000"/>
                  </a:solidFill>
                  <a:latin typeface="Century Gothic" pitchFamily="34" charset="0"/>
                  <a:ea typeface="HGS創英角ｺﾞｼｯｸUB" pitchFamily="50" charset="-128"/>
                </a:rPr>
                <a:t>注意</a:t>
              </a:r>
            </a:p>
            <a:p>
              <a:r>
                <a:rPr lang="ja-JP" altLang="en-US" sz="1200" dirty="0">
                  <a:solidFill>
                    <a:srgbClr val="010301"/>
                  </a:solidFill>
                  <a:latin typeface="Century Gothic" pitchFamily="34" charset="0"/>
                  <a:ea typeface="ＭＳ Ｐ明朝" pitchFamily="18" charset="-128"/>
                </a:rPr>
                <a:t>　　印刷密度が低い場合は帳票に印刷されるバーコードが</a:t>
              </a:r>
              <a:r>
                <a:rPr lang="ja-JP" altLang="en-US" sz="1200" dirty="0" smtClean="0">
                  <a:solidFill>
                    <a:srgbClr val="010301"/>
                  </a:solidFill>
                  <a:latin typeface="Century Gothic" pitchFamily="34" charset="0"/>
                  <a:ea typeface="ＭＳ Ｐ明朝" pitchFamily="18" charset="-128"/>
                </a:rPr>
                <a:t>読み取れない可能性が</a:t>
              </a:r>
              <a:endParaRPr lang="ja-JP" altLang="en-US" sz="1200" dirty="0">
                <a:solidFill>
                  <a:srgbClr val="010301"/>
                </a:solidFill>
                <a:latin typeface="Century Gothic" pitchFamily="34" charset="0"/>
                <a:ea typeface="ＭＳ Ｐ明朝" pitchFamily="18" charset="-128"/>
              </a:endParaRPr>
            </a:p>
            <a:p>
              <a:r>
                <a:rPr lang="ja-JP" altLang="en-US" sz="1200" dirty="0">
                  <a:solidFill>
                    <a:srgbClr val="010301"/>
                  </a:solidFill>
                  <a:latin typeface="Century Gothic" pitchFamily="34" charset="0"/>
                  <a:ea typeface="ＭＳ Ｐ明朝" pitchFamily="18" charset="-128"/>
                </a:rPr>
                <a:t>　　あります。納品先のバーコード読み取り機での</a:t>
              </a:r>
              <a:r>
                <a:rPr lang="ja-JP" altLang="en-US" sz="1200" dirty="0" smtClean="0">
                  <a:solidFill>
                    <a:srgbClr val="010301"/>
                  </a:solidFill>
                  <a:latin typeface="Century Gothic" pitchFamily="34" charset="0"/>
                  <a:ea typeface="ＭＳ Ｐ明朝" pitchFamily="18" charset="-128"/>
                </a:rPr>
                <a:t>検証をさせて頂く場合があります。</a:t>
              </a:r>
              <a:endParaRPr lang="ja-JP" altLang="en-US" dirty="0">
                <a:solidFill>
                  <a:srgbClr val="010301"/>
                </a:solidFill>
                <a:latin typeface="Century Gothic" pitchFamily="34" charset="0"/>
                <a:ea typeface="ＭＳ Ｐ明朝" pitchFamily="18" charset="-128"/>
              </a:endParaRPr>
            </a:p>
          </p:txBody>
        </p:sp>
      </p:grpSp>
      <p:grpSp>
        <p:nvGrpSpPr>
          <p:cNvPr id="15" name="グループ化 26">
            <a:extLst>
              <a:ext uri="{FF2B5EF4-FFF2-40B4-BE49-F238E27FC236}">
                <a16:creationId xmlns:a16="http://schemas.microsoft.com/office/drawing/2014/main" id="{C6152263-7C1F-436B-BD7B-5A8D0F8B9E02}"/>
              </a:ext>
            </a:extLst>
          </p:cNvPr>
          <p:cNvGrpSpPr>
            <a:grpSpLocks/>
          </p:cNvGrpSpPr>
          <p:nvPr/>
        </p:nvGrpSpPr>
        <p:grpSpPr bwMode="auto">
          <a:xfrm>
            <a:off x="3219253" y="4690211"/>
            <a:ext cx="4102100" cy="744537"/>
            <a:chOff x="3213100" y="5348064"/>
            <a:chExt cx="4102100" cy="745232"/>
          </a:xfrm>
        </p:grpSpPr>
        <p:sp>
          <p:nvSpPr>
            <p:cNvPr id="16" name="Text Box 222">
              <a:extLst>
                <a:ext uri="{FF2B5EF4-FFF2-40B4-BE49-F238E27FC236}">
                  <a16:creationId xmlns:a16="http://schemas.microsoft.com/office/drawing/2014/main" id="{45A42814-B06D-42D8-A163-9E7961FEBB52}"/>
                </a:ext>
              </a:extLst>
            </p:cNvPr>
            <p:cNvSpPr txBox="1">
              <a:spLocks noChangeArrowheads="1"/>
            </p:cNvSpPr>
            <p:nvPr/>
          </p:nvSpPr>
          <p:spPr bwMode="auto">
            <a:xfrm>
              <a:off x="3213100" y="5348064"/>
              <a:ext cx="3492500" cy="462096"/>
            </a:xfrm>
            <a:prstGeom prst="rect">
              <a:avLst/>
            </a:prstGeom>
            <a:noFill/>
            <a:ln w="9525">
              <a:noFill/>
              <a:miter lim="800000"/>
              <a:headEnd/>
              <a:tailEnd/>
            </a:ln>
          </p:spPr>
          <p:txBody>
            <a:bodyPr>
              <a:spAutoFit/>
            </a:bodyPr>
            <a:lstStyle/>
            <a:p>
              <a:r>
                <a:rPr lang="ja-JP" altLang="en-US" sz="1200" u="sng" dirty="0">
                  <a:solidFill>
                    <a:srgbClr val="010301"/>
                  </a:solidFill>
                  <a:latin typeface="Century Gothic" pitchFamily="34" charset="0"/>
                  <a:ea typeface="HGS創英角ｺﾞｼｯｸUB" pitchFamily="50" charset="-128"/>
                </a:rPr>
                <a:t>回　線</a:t>
              </a:r>
              <a:endParaRPr lang="ja-JP" altLang="en-US" sz="1200" dirty="0">
                <a:solidFill>
                  <a:srgbClr val="010301"/>
                </a:solidFill>
                <a:latin typeface="Century Gothic" pitchFamily="34" charset="0"/>
                <a:ea typeface="HGS創英角ｺﾞｼｯｸUB" pitchFamily="50" charset="-128"/>
              </a:endParaRPr>
            </a:p>
            <a:p>
              <a:r>
                <a:rPr lang="ja-JP" altLang="en-US" sz="1200" dirty="0">
                  <a:solidFill>
                    <a:srgbClr val="010301"/>
                  </a:solidFill>
                  <a:latin typeface="Century Gothic" pitchFamily="34" charset="0"/>
                  <a:ea typeface="ＭＳ Ｐ明朝" pitchFamily="18" charset="-128"/>
                </a:rPr>
                <a:t>　　</a:t>
              </a:r>
              <a:r>
                <a:rPr lang="en-US" altLang="ja-JP" sz="1200" dirty="0">
                  <a:solidFill>
                    <a:srgbClr val="010301"/>
                  </a:solidFill>
                  <a:latin typeface="Century Gothic" pitchFamily="34" charset="0"/>
                  <a:ea typeface="ＭＳ Ｐ明朝" pitchFamily="18" charset="-128"/>
                </a:rPr>
                <a:t>1Mbps</a:t>
              </a:r>
              <a:r>
                <a:rPr lang="ja-JP" altLang="en-US" sz="1200" dirty="0">
                  <a:solidFill>
                    <a:srgbClr val="010301"/>
                  </a:solidFill>
                  <a:latin typeface="Century Gothic" pitchFamily="34" charset="0"/>
                  <a:ea typeface="ＭＳ Ｐ明朝" pitchFamily="18" charset="-128"/>
                </a:rPr>
                <a:t>以上・・・光回線</a:t>
              </a:r>
              <a:r>
                <a:rPr lang="en-US" altLang="ja-JP" sz="1000" dirty="0">
                  <a:solidFill>
                    <a:srgbClr val="010301"/>
                  </a:solidFill>
                  <a:latin typeface="Century Gothic" pitchFamily="34" charset="0"/>
                  <a:ea typeface="ＭＳ Ｐ明朝" pitchFamily="18" charset="-128"/>
                </a:rPr>
                <a:t>(</a:t>
              </a:r>
              <a:r>
                <a:rPr lang="ja-JP" altLang="en-US" sz="1000" dirty="0">
                  <a:solidFill>
                    <a:srgbClr val="010301"/>
                  </a:solidFill>
                  <a:latin typeface="Century Gothic" pitchFamily="34" charset="0"/>
                  <a:ea typeface="ＭＳ Ｐ明朝" pitchFamily="18" charset="-128"/>
                </a:rPr>
                <a:t>推奨</a:t>
              </a:r>
              <a:r>
                <a:rPr lang="en-US" altLang="ja-JP" sz="1000" dirty="0">
                  <a:solidFill>
                    <a:srgbClr val="010301"/>
                  </a:solidFill>
                  <a:latin typeface="Century Gothic" pitchFamily="34" charset="0"/>
                  <a:ea typeface="ＭＳ Ｐ明朝" pitchFamily="18" charset="-128"/>
                </a:rPr>
                <a:t>)</a:t>
              </a:r>
            </a:p>
          </p:txBody>
        </p:sp>
        <p:sp>
          <p:nvSpPr>
            <p:cNvPr id="17" name="Text Box 223">
              <a:extLst>
                <a:ext uri="{FF2B5EF4-FFF2-40B4-BE49-F238E27FC236}">
                  <a16:creationId xmlns:a16="http://schemas.microsoft.com/office/drawing/2014/main" id="{4D018EF3-F42E-4725-B04A-C8742947C479}"/>
                </a:ext>
              </a:extLst>
            </p:cNvPr>
            <p:cNvSpPr txBox="1">
              <a:spLocks noChangeArrowheads="1"/>
            </p:cNvSpPr>
            <p:nvPr/>
          </p:nvSpPr>
          <p:spPr bwMode="auto">
            <a:xfrm>
              <a:off x="3365500" y="5818658"/>
              <a:ext cx="3949700" cy="274638"/>
            </a:xfrm>
            <a:prstGeom prst="rect">
              <a:avLst/>
            </a:prstGeom>
            <a:noFill/>
            <a:ln w="9525">
              <a:noFill/>
              <a:miter lim="800000"/>
              <a:headEnd/>
              <a:tailEnd/>
            </a:ln>
          </p:spPr>
          <p:txBody>
            <a:bodyPr>
              <a:spAutoFit/>
            </a:bodyPr>
            <a:lstStyle/>
            <a:p>
              <a:r>
                <a:rPr lang="en-US" altLang="ja-JP" sz="1200">
                  <a:solidFill>
                    <a:srgbClr val="010301"/>
                  </a:solidFill>
                  <a:latin typeface="Century Gothic" pitchFamily="34" charset="0"/>
                  <a:ea typeface="HGS創英角ｺﾞｼｯｸUB" pitchFamily="50" charset="-128"/>
                </a:rPr>
                <a:t>※</a:t>
              </a:r>
              <a:r>
                <a:rPr lang="ja-JP" altLang="en-US" sz="1200">
                  <a:solidFill>
                    <a:srgbClr val="010301"/>
                  </a:solidFill>
                  <a:latin typeface="Century Gothic" pitchFamily="34" charset="0"/>
                  <a:ea typeface="HGS創英角ｺﾞｼｯｸUB" pitchFamily="50" charset="-128"/>
                </a:rPr>
                <a:t>回線速度は速い程、快適にご利用頂けます。</a:t>
              </a:r>
            </a:p>
          </p:txBody>
        </p:sp>
      </p:grpSp>
      <p:grpSp>
        <p:nvGrpSpPr>
          <p:cNvPr id="18" name="Group 224">
            <a:extLst>
              <a:ext uri="{FF2B5EF4-FFF2-40B4-BE49-F238E27FC236}">
                <a16:creationId xmlns:a16="http://schemas.microsoft.com/office/drawing/2014/main" id="{3EA1C84B-91DC-4BD5-BA8C-C39BB1595AEA}"/>
              </a:ext>
            </a:extLst>
          </p:cNvPr>
          <p:cNvGrpSpPr>
            <a:grpSpLocks/>
          </p:cNvGrpSpPr>
          <p:nvPr/>
        </p:nvGrpSpPr>
        <p:grpSpPr bwMode="auto">
          <a:xfrm>
            <a:off x="3209728" y="2673987"/>
            <a:ext cx="5457825" cy="461963"/>
            <a:chOff x="2018" y="2528"/>
            <a:chExt cx="3438" cy="291"/>
          </a:xfrm>
        </p:grpSpPr>
        <p:sp>
          <p:nvSpPr>
            <p:cNvPr id="19" name="Text Box 225">
              <a:extLst>
                <a:ext uri="{FF2B5EF4-FFF2-40B4-BE49-F238E27FC236}">
                  <a16:creationId xmlns:a16="http://schemas.microsoft.com/office/drawing/2014/main" id="{00DE2D87-10A9-4B8C-B9F0-D0790B68AD30}"/>
                </a:ext>
              </a:extLst>
            </p:cNvPr>
            <p:cNvSpPr txBox="1">
              <a:spLocks noChangeArrowheads="1"/>
            </p:cNvSpPr>
            <p:nvPr/>
          </p:nvSpPr>
          <p:spPr bwMode="auto">
            <a:xfrm>
              <a:off x="2018" y="2528"/>
              <a:ext cx="2132" cy="291"/>
            </a:xfrm>
            <a:prstGeom prst="rect">
              <a:avLst/>
            </a:prstGeom>
            <a:noFill/>
            <a:ln w="9525">
              <a:noFill/>
              <a:miter lim="800000"/>
              <a:headEnd/>
              <a:tailEnd/>
            </a:ln>
          </p:spPr>
          <p:txBody>
            <a:bodyPr>
              <a:spAutoFit/>
            </a:bodyPr>
            <a:lstStyle/>
            <a:p>
              <a:r>
                <a:rPr lang="en-US" altLang="ja-JP" sz="1200" u="sng" dirty="0">
                  <a:solidFill>
                    <a:srgbClr val="010301"/>
                  </a:solidFill>
                  <a:latin typeface="HGS創英角ｺﾞｼｯｸUB" pitchFamily="50" charset="-128"/>
                  <a:ea typeface="HGS創英角ｺﾞｼｯｸUB" pitchFamily="50" charset="-128"/>
                </a:rPr>
                <a:t>④CPU</a:t>
              </a:r>
              <a:endParaRPr lang="en-US" altLang="ja-JP" sz="1200" dirty="0">
                <a:solidFill>
                  <a:srgbClr val="010301"/>
                </a:solidFill>
                <a:latin typeface="HGS創英角ｺﾞｼｯｸUB" pitchFamily="50" charset="-128"/>
                <a:ea typeface="HGS創英角ｺﾞｼｯｸUB" pitchFamily="50" charset="-128"/>
              </a:endParaRPr>
            </a:p>
            <a:p>
              <a:r>
                <a:rPr lang="ja-JP" altLang="en-US" sz="1200" b="1" dirty="0">
                  <a:solidFill>
                    <a:srgbClr val="010301"/>
                  </a:solidFill>
                  <a:latin typeface="Century Gothic" pitchFamily="34" charset="0"/>
                  <a:ea typeface="ＭＳ Ｐ明朝" pitchFamily="18" charset="-128"/>
                </a:rPr>
                <a:t>　</a:t>
              </a:r>
              <a:r>
                <a:rPr lang="ja-JP" altLang="en-US" sz="1200" dirty="0">
                  <a:solidFill>
                    <a:srgbClr val="010301"/>
                  </a:solidFill>
                  <a:latin typeface="Century Gothic" pitchFamily="34" charset="0"/>
                  <a:ea typeface="ＭＳ Ｐ明朝" pitchFamily="18" charset="-128"/>
                </a:rPr>
                <a:t>　</a:t>
              </a:r>
              <a:r>
                <a:rPr lang="ja-JP" altLang="en-US" sz="1200" dirty="0">
                  <a:solidFill>
                    <a:srgbClr val="000000"/>
                  </a:solidFill>
                  <a:latin typeface="Century Gothic" pitchFamily="34" charset="0"/>
                  <a:ea typeface="ＭＳ Ｐ明朝" pitchFamily="18" charset="-128"/>
                </a:rPr>
                <a:t>プロセッサー動作周波数</a:t>
              </a:r>
              <a:r>
                <a:rPr lang="en-US" altLang="ja-JP" sz="1200" dirty="0">
                  <a:solidFill>
                    <a:srgbClr val="000000"/>
                  </a:solidFill>
                  <a:latin typeface="Century Gothic" pitchFamily="34" charset="0"/>
                  <a:ea typeface="ＭＳ Ｐ明朝" pitchFamily="18" charset="-128"/>
                </a:rPr>
                <a:t>:2GHz </a:t>
              </a:r>
              <a:r>
                <a:rPr lang="ja-JP" altLang="en-US" sz="1200" dirty="0">
                  <a:solidFill>
                    <a:srgbClr val="000000"/>
                  </a:solidFill>
                  <a:latin typeface="Century Gothic" pitchFamily="34" charset="0"/>
                  <a:ea typeface="ＭＳ Ｐ明朝" pitchFamily="18" charset="-128"/>
                </a:rPr>
                <a:t>以上</a:t>
              </a:r>
              <a:r>
                <a:rPr lang="en-US" altLang="ja-JP" sz="800" dirty="0">
                  <a:solidFill>
                    <a:srgbClr val="000000"/>
                  </a:solidFill>
                  <a:latin typeface="Century Gothic" pitchFamily="34" charset="0"/>
                  <a:ea typeface="ＭＳ Ｐ明朝" pitchFamily="18" charset="-128"/>
                </a:rPr>
                <a:t>(</a:t>
              </a:r>
              <a:r>
                <a:rPr lang="ja-JP" altLang="en-US" sz="800" dirty="0">
                  <a:solidFill>
                    <a:srgbClr val="000000"/>
                  </a:solidFill>
                  <a:latin typeface="Century Gothic" pitchFamily="34" charset="0"/>
                  <a:ea typeface="ＭＳ Ｐ明朝" pitchFamily="18" charset="-128"/>
                </a:rPr>
                <a:t>推奨</a:t>
              </a:r>
              <a:r>
                <a:rPr lang="en-US" altLang="ja-JP" sz="800" dirty="0">
                  <a:solidFill>
                    <a:srgbClr val="000000"/>
                  </a:solidFill>
                  <a:latin typeface="Century Gothic" pitchFamily="34" charset="0"/>
                  <a:ea typeface="ＭＳ Ｐ明朝" pitchFamily="18" charset="-128"/>
                </a:rPr>
                <a:t>)</a:t>
              </a:r>
              <a:endParaRPr lang="ja-JP" altLang="en-US" sz="800" dirty="0">
                <a:solidFill>
                  <a:srgbClr val="000000"/>
                </a:solidFill>
                <a:latin typeface="Century Gothic" pitchFamily="34" charset="0"/>
                <a:ea typeface="ＭＳ Ｐ明朝" pitchFamily="18" charset="-128"/>
              </a:endParaRPr>
            </a:p>
          </p:txBody>
        </p:sp>
        <p:sp>
          <p:nvSpPr>
            <p:cNvPr id="20" name="Text Box 226">
              <a:extLst>
                <a:ext uri="{FF2B5EF4-FFF2-40B4-BE49-F238E27FC236}">
                  <a16:creationId xmlns:a16="http://schemas.microsoft.com/office/drawing/2014/main" id="{D1CAF55F-8492-4455-8624-2D15F8968595}"/>
                </a:ext>
              </a:extLst>
            </p:cNvPr>
            <p:cNvSpPr txBox="1">
              <a:spLocks noChangeArrowheads="1"/>
            </p:cNvSpPr>
            <p:nvPr/>
          </p:nvSpPr>
          <p:spPr bwMode="auto">
            <a:xfrm>
              <a:off x="3872" y="2528"/>
              <a:ext cx="1584" cy="288"/>
            </a:xfrm>
            <a:prstGeom prst="rect">
              <a:avLst/>
            </a:prstGeom>
            <a:noFill/>
            <a:ln w="9525">
              <a:noFill/>
              <a:miter lim="800000"/>
              <a:headEnd/>
              <a:tailEnd/>
            </a:ln>
          </p:spPr>
          <p:txBody>
            <a:bodyPr>
              <a:spAutoFit/>
            </a:bodyPr>
            <a:lstStyle/>
            <a:p>
              <a:r>
                <a:rPr lang="en-US" altLang="ja-JP" sz="1200" u="sng" dirty="0">
                  <a:solidFill>
                    <a:srgbClr val="010301"/>
                  </a:solidFill>
                  <a:latin typeface="Century Gothic" pitchFamily="34" charset="0"/>
                  <a:ea typeface="HGS創英角ｺﾞｼｯｸUB" pitchFamily="50" charset="-128"/>
                </a:rPr>
                <a:t>⑤</a:t>
              </a:r>
              <a:r>
                <a:rPr lang="ja-JP" altLang="en-US" sz="1200" u="sng" dirty="0">
                  <a:solidFill>
                    <a:srgbClr val="010301"/>
                  </a:solidFill>
                  <a:latin typeface="Century Gothic" pitchFamily="34" charset="0"/>
                  <a:ea typeface="HGS創英角ｺﾞｼｯｸUB" pitchFamily="50" charset="-128"/>
                </a:rPr>
                <a:t>メモリ</a:t>
              </a:r>
              <a:endParaRPr lang="ja-JP" altLang="en-US" sz="1200" dirty="0">
                <a:solidFill>
                  <a:srgbClr val="010301"/>
                </a:solidFill>
                <a:latin typeface="Century Gothic" pitchFamily="34" charset="0"/>
                <a:ea typeface="HGS創英角ｺﾞｼｯｸUB" pitchFamily="50" charset="-128"/>
              </a:endParaRPr>
            </a:p>
            <a:p>
              <a:r>
                <a:rPr lang="ja-JP" altLang="en-US" sz="1200" dirty="0">
                  <a:solidFill>
                    <a:srgbClr val="000000"/>
                  </a:solidFill>
                  <a:latin typeface="Century Gothic" pitchFamily="34" charset="0"/>
                  <a:ea typeface="ＭＳ Ｐ明朝" pitchFamily="18" charset="-128"/>
                </a:rPr>
                <a:t>　　</a:t>
              </a:r>
              <a:r>
                <a:rPr lang="en-US" altLang="ja-JP" sz="1200" dirty="0">
                  <a:solidFill>
                    <a:srgbClr val="000000"/>
                  </a:solidFill>
                  <a:latin typeface="Century Gothic" pitchFamily="34" charset="0"/>
                  <a:ea typeface="ＭＳ Ｐ明朝" pitchFamily="18" charset="-128"/>
                </a:rPr>
                <a:t>4GB</a:t>
              </a:r>
              <a:r>
                <a:rPr lang="ja-JP" altLang="en-US" sz="1200" dirty="0">
                  <a:solidFill>
                    <a:srgbClr val="000000"/>
                  </a:solidFill>
                  <a:latin typeface="Century Gothic" pitchFamily="34" charset="0"/>
                  <a:ea typeface="ＭＳ Ｐ明朝" pitchFamily="18" charset="-128"/>
                </a:rPr>
                <a:t>以上</a:t>
              </a:r>
              <a:r>
                <a:rPr lang="en-US" altLang="ja-JP" sz="800" dirty="0">
                  <a:solidFill>
                    <a:srgbClr val="000000"/>
                  </a:solidFill>
                  <a:latin typeface="Century Gothic" pitchFamily="34" charset="0"/>
                  <a:ea typeface="ＭＳ Ｐ明朝" pitchFamily="18" charset="-128"/>
                </a:rPr>
                <a:t>(</a:t>
              </a:r>
              <a:r>
                <a:rPr lang="ja-JP" altLang="en-US" sz="800" dirty="0">
                  <a:solidFill>
                    <a:srgbClr val="000000"/>
                  </a:solidFill>
                  <a:latin typeface="Century Gothic" pitchFamily="34" charset="0"/>
                  <a:ea typeface="ＭＳ Ｐ明朝" pitchFamily="18" charset="-128"/>
                </a:rPr>
                <a:t>推奨</a:t>
              </a:r>
              <a:r>
                <a:rPr lang="en-US" altLang="ja-JP" sz="800" dirty="0">
                  <a:solidFill>
                    <a:srgbClr val="000000"/>
                  </a:solidFill>
                  <a:latin typeface="Century Gothic" pitchFamily="34" charset="0"/>
                  <a:ea typeface="ＭＳ Ｐ明朝" pitchFamily="18" charset="-128"/>
                </a:rPr>
                <a:t>)</a:t>
              </a:r>
            </a:p>
          </p:txBody>
        </p:sp>
      </p:grpSp>
      <p:pic>
        <p:nvPicPr>
          <p:cNvPr id="21" name="Picture 146" descr="ThinkCentre">
            <a:extLst>
              <a:ext uri="{FF2B5EF4-FFF2-40B4-BE49-F238E27FC236}">
                <a16:creationId xmlns:a16="http://schemas.microsoft.com/office/drawing/2014/main" id="{BEF7EAB9-33AC-4567-8265-D841F42A2716}"/>
              </a:ext>
            </a:extLst>
          </p:cNvPr>
          <p:cNvPicPr>
            <a:picLocks noChangeAspect="1" noChangeArrowheads="1"/>
          </p:cNvPicPr>
          <p:nvPr/>
        </p:nvPicPr>
        <p:blipFill>
          <a:blip r:embed="rId3" cstate="print"/>
          <a:srcRect/>
          <a:stretch>
            <a:fillRect/>
          </a:stretch>
        </p:blipFill>
        <p:spPr bwMode="auto">
          <a:xfrm>
            <a:off x="454261" y="1377843"/>
            <a:ext cx="1944688" cy="1308100"/>
          </a:xfrm>
          <a:prstGeom prst="rect">
            <a:avLst/>
          </a:prstGeom>
          <a:noFill/>
          <a:ln w="9525">
            <a:noFill/>
            <a:miter lim="800000"/>
            <a:headEnd/>
            <a:tailEnd/>
          </a:ln>
        </p:spPr>
      </p:pic>
      <p:pic>
        <p:nvPicPr>
          <p:cNvPr id="22" name="Picture 147" descr="IBM 5591-001 プリンター画像">
            <a:extLst>
              <a:ext uri="{FF2B5EF4-FFF2-40B4-BE49-F238E27FC236}">
                <a16:creationId xmlns:a16="http://schemas.microsoft.com/office/drawing/2014/main" id="{3DDFC3D5-3830-4789-831D-4AD0F93959E6}"/>
              </a:ext>
            </a:extLst>
          </p:cNvPr>
          <p:cNvPicPr>
            <a:picLocks noChangeAspect="1" noChangeArrowheads="1"/>
          </p:cNvPicPr>
          <p:nvPr/>
        </p:nvPicPr>
        <p:blipFill>
          <a:blip r:embed="rId4" cstate="print"/>
          <a:srcRect/>
          <a:stretch>
            <a:fillRect/>
          </a:stretch>
        </p:blipFill>
        <p:spPr bwMode="auto">
          <a:xfrm>
            <a:off x="454261" y="3311509"/>
            <a:ext cx="1939925" cy="1163638"/>
          </a:xfrm>
          <a:prstGeom prst="rect">
            <a:avLst/>
          </a:prstGeom>
          <a:noFill/>
          <a:ln w="9525">
            <a:solidFill>
              <a:srgbClr val="C0C0C0"/>
            </a:solidFill>
            <a:miter lim="800000"/>
            <a:headEnd/>
            <a:tailEnd/>
          </a:ln>
        </p:spPr>
      </p:pic>
      <p:grpSp>
        <p:nvGrpSpPr>
          <p:cNvPr id="23" name="Group 148">
            <a:extLst>
              <a:ext uri="{FF2B5EF4-FFF2-40B4-BE49-F238E27FC236}">
                <a16:creationId xmlns:a16="http://schemas.microsoft.com/office/drawing/2014/main" id="{838898FA-2468-4719-A84C-F0F288BDFC7D}"/>
              </a:ext>
            </a:extLst>
          </p:cNvPr>
          <p:cNvGrpSpPr>
            <a:grpSpLocks noChangeAspect="1"/>
          </p:cNvGrpSpPr>
          <p:nvPr/>
        </p:nvGrpSpPr>
        <p:grpSpPr bwMode="auto">
          <a:xfrm>
            <a:off x="416161" y="5020709"/>
            <a:ext cx="1982788" cy="1109662"/>
            <a:chOff x="720" y="3312"/>
            <a:chExt cx="1200" cy="672"/>
          </a:xfrm>
        </p:grpSpPr>
        <p:sp>
          <p:nvSpPr>
            <p:cNvPr id="24" name="Rectangle 149">
              <a:extLst>
                <a:ext uri="{FF2B5EF4-FFF2-40B4-BE49-F238E27FC236}">
                  <a16:creationId xmlns:a16="http://schemas.microsoft.com/office/drawing/2014/main" id="{C545E668-3EF0-4E01-8CD0-49EF28541353}"/>
                </a:ext>
              </a:extLst>
            </p:cNvPr>
            <p:cNvSpPr>
              <a:spLocks noChangeArrowheads="1"/>
            </p:cNvSpPr>
            <p:nvPr/>
          </p:nvSpPr>
          <p:spPr bwMode="auto">
            <a:xfrm>
              <a:off x="720" y="3312"/>
              <a:ext cx="1200" cy="672"/>
            </a:xfrm>
            <a:prstGeom prst="rect">
              <a:avLst/>
            </a:prstGeom>
            <a:solidFill>
              <a:schemeClr val="bg1"/>
            </a:solidFill>
            <a:ln w="9525">
              <a:solidFill>
                <a:srgbClr val="C0C0C0"/>
              </a:solidFill>
              <a:miter lim="800000"/>
              <a:headEnd/>
              <a:tailEnd/>
            </a:ln>
          </p:spPr>
          <p:txBody>
            <a:bodyPr wrap="none" anchor="ctr"/>
            <a:lstStyle/>
            <a:p>
              <a:endParaRPr lang="ja-JP" altLang="en-US"/>
            </a:p>
          </p:txBody>
        </p:sp>
        <p:pic>
          <p:nvPicPr>
            <p:cNvPr id="25" name="Picture 150">
              <a:extLst>
                <a:ext uri="{FF2B5EF4-FFF2-40B4-BE49-F238E27FC236}">
                  <a16:creationId xmlns:a16="http://schemas.microsoft.com/office/drawing/2014/main" id="{476D8B16-11F4-4EEE-B3BA-82ECB5E5114B}"/>
                </a:ext>
              </a:extLst>
            </p:cNvPr>
            <p:cNvPicPr>
              <a:picLocks noChangeAspect="1" noChangeArrowheads="1"/>
            </p:cNvPicPr>
            <p:nvPr/>
          </p:nvPicPr>
          <p:blipFill>
            <a:blip r:embed="rId5" cstate="print"/>
            <a:srcRect/>
            <a:stretch>
              <a:fillRect/>
            </a:stretch>
          </p:blipFill>
          <p:spPr bwMode="auto">
            <a:xfrm>
              <a:off x="912" y="3360"/>
              <a:ext cx="777" cy="583"/>
            </a:xfrm>
            <a:prstGeom prst="rect">
              <a:avLst/>
            </a:prstGeom>
            <a:noFill/>
            <a:ln w="9525">
              <a:noFill/>
              <a:miter lim="800000"/>
              <a:headEnd/>
              <a:tailEnd/>
            </a:ln>
          </p:spPr>
        </p:pic>
      </p:grpSp>
      <p:cxnSp>
        <p:nvCxnSpPr>
          <p:cNvPr id="26" name="直線コネクタ 25">
            <a:extLst>
              <a:ext uri="{FF2B5EF4-FFF2-40B4-BE49-F238E27FC236}">
                <a16:creationId xmlns:a16="http://schemas.microsoft.com/office/drawing/2014/main" id="{46BEFAB7-8D5E-4893-AEA3-BACE019551E8}"/>
              </a:ext>
            </a:extLst>
          </p:cNvPr>
          <p:cNvCxnSpPr/>
          <p:nvPr/>
        </p:nvCxnSpPr>
        <p:spPr bwMode="auto">
          <a:xfrm>
            <a:off x="3061353" y="3252217"/>
            <a:ext cx="5472000"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7" name="直線コネクタ 26">
            <a:extLst>
              <a:ext uri="{FF2B5EF4-FFF2-40B4-BE49-F238E27FC236}">
                <a16:creationId xmlns:a16="http://schemas.microsoft.com/office/drawing/2014/main" id="{A2F6F640-6C50-4F22-AE14-5C89660098A5}"/>
              </a:ext>
            </a:extLst>
          </p:cNvPr>
          <p:cNvCxnSpPr/>
          <p:nvPr/>
        </p:nvCxnSpPr>
        <p:spPr bwMode="auto">
          <a:xfrm>
            <a:off x="3061353" y="4474187"/>
            <a:ext cx="5472000" cy="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Tree>
    <p:extLst>
      <p:ext uri="{BB962C8B-B14F-4D97-AF65-F5344CB8AC3E}">
        <p14:creationId xmlns:p14="http://schemas.microsoft.com/office/powerpoint/2010/main" val="2293516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16</a:t>
            </a:fld>
            <a:endParaRPr lang="en-US" altLang="ja-JP" sz="1600" smtClean="0">
              <a:solidFill>
                <a:srgbClr val="3333CC"/>
              </a:solidFill>
              <a:latin typeface="Arial" charset="0"/>
              <a:ea typeface="Dotum" pitchFamily="34" charset="-127"/>
            </a:endParaRPr>
          </a:p>
        </p:txBody>
      </p:sp>
      <p:sp>
        <p:nvSpPr>
          <p:cNvPr id="3"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a:solidFill>
                  <a:srgbClr val="000000"/>
                </a:solidFill>
                <a:latin typeface="Meiryo UI" panose="020B0604030504040204" pitchFamily="50" charset="-128"/>
                <a:ea typeface="Meiryo UI" panose="020B0604030504040204" pitchFamily="50" charset="-128"/>
              </a:rPr>
              <a:t>セキュリティー対策について</a:t>
            </a:r>
          </a:p>
        </p:txBody>
      </p:sp>
      <p:grpSp>
        <p:nvGrpSpPr>
          <p:cNvPr id="4" name="グループ化 33"/>
          <p:cNvGrpSpPr>
            <a:grpSpLocks/>
          </p:cNvGrpSpPr>
          <p:nvPr/>
        </p:nvGrpSpPr>
        <p:grpSpPr bwMode="auto">
          <a:xfrm>
            <a:off x="250628" y="1196752"/>
            <a:ext cx="8351837" cy="798512"/>
            <a:chOff x="539750" y="1262210"/>
            <a:chExt cx="8352730" cy="798638"/>
          </a:xfrm>
        </p:grpSpPr>
        <p:sp>
          <p:nvSpPr>
            <p:cNvPr id="5" name="正方形/長方形 4"/>
            <p:cNvSpPr/>
            <p:nvPr/>
          </p:nvSpPr>
          <p:spPr bwMode="auto">
            <a:xfrm>
              <a:off x="539750" y="1262210"/>
              <a:ext cx="6696791" cy="358832"/>
            </a:xfrm>
            <a:prstGeom prst="rect">
              <a:avLst/>
            </a:prstGeom>
            <a:solidFill>
              <a:srgbClr val="FFFF00"/>
            </a:solidFill>
            <a:ln w="9525" cap="flat" cmpd="sng" algn="ctr">
              <a:noFill/>
              <a:prstDash val="solid"/>
              <a:miter lim="800000"/>
              <a:headEnd type="none" w="med" len="med"/>
              <a:tailEnd type="none" w="med" len="med"/>
            </a:ln>
            <a:effectLst>
              <a:outerShdw blurRad="50800" dist="38100" dir="2700000" algn="tl" rotWithShape="0">
                <a:prstClr val="black"/>
              </a:outerShdw>
            </a:effectLst>
          </p:spPr>
          <p:txBody>
            <a:bodyPr wrap="none"/>
            <a:lstStyle/>
            <a:p>
              <a:pPr>
                <a:defRPr/>
              </a:pPr>
              <a:r>
                <a:rPr lang="ja-JP" altLang="en-US" sz="1800" b="1" dirty="0">
                  <a:solidFill>
                    <a:srgbClr val="000000"/>
                  </a:solidFill>
                  <a:latin typeface="Meiryo UI" panose="020B0604030504040204" pitchFamily="50" charset="-128"/>
                  <a:ea typeface="Meiryo UI" panose="020B0604030504040204" pitchFamily="50" charset="-128"/>
                </a:rPr>
                <a:t>①ＳＳＬ</a:t>
              </a:r>
              <a:r>
                <a:rPr lang="en-US" altLang="ja-JP" sz="1600" b="1" dirty="0">
                  <a:solidFill>
                    <a:srgbClr val="000000"/>
                  </a:solidFill>
                  <a:latin typeface="Meiryo UI" panose="020B0604030504040204" pitchFamily="50" charset="-128"/>
                  <a:ea typeface="Meiryo UI" panose="020B0604030504040204" pitchFamily="50" charset="-128"/>
                </a:rPr>
                <a:t>(Secure Socket Laver)</a:t>
              </a:r>
              <a:r>
                <a:rPr lang="ja-JP" altLang="en-US" sz="1800" b="1" dirty="0">
                  <a:solidFill>
                    <a:srgbClr val="000000"/>
                  </a:solidFill>
                  <a:latin typeface="Meiryo UI" panose="020B0604030504040204" pitchFamily="50" charset="-128"/>
                  <a:ea typeface="Meiryo UI" panose="020B0604030504040204" pitchFamily="50" charset="-128"/>
                </a:rPr>
                <a:t>の採用</a:t>
              </a:r>
            </a:p>
          </p:txBody>
        </p:sp>
        <p:sp>
          <p:nvSpPr>
            <p:cNvPr id="6" name="正方形/長方形 1"/>
            <p:cNvSpPr>
              <a:spLocks noChangeArrowheads="1"/>
            </p:cNvSpPr>
            <p:nvPr/>
          </p:nvSpPr>
          <p:spPr bwMode="auto">
            <a:xfrm>
              <a:off x="971600" y="1694309"/>
              <a:ext cx="7920880" cy="366539"/>
            </a:xfrm>
            <a:prstGeom prst="rect">
              <a:avLst/>
            </a:prstGeom>
            <a:solidFill>
              <a:schemeClr val="bg1"/>
            </a:solidFill>
            <a:ln w="9525" algn="ctr">
              <a:noFill/>
              <a:miter lim="800000"/>
              <a:headEnd/>
              <a:tailEnd/>
            </a:ln>
          </p:spPr>
          <p:txBody>
            <a:bodyPr wrap="none"/>
            <a:lstStyle/>
            <a:p>
              <a:r>
                <a:rPr lang="en-US" altLang="ja-JP" sz="1600" b="1">
                  <a:solidFill>
                    <a:srgbClr val="000000"/>
                  </a:solidFill>
                  <a:latin typeface="Meiryo UI" panose="020B0604030504040204" pitchFamily="50" charset="-128"/>
                  <a:ea typeface="Meiryo UI" panose="020B0604030504040204" pitchFamily="50" charset="-128"/>
                </a:rPr>
                <a:t>SSL</a:t>
              </a:r>
              <a:r>
                <a:rPr lang="ja-JP" altLang="en-US" sz="1600" b="1">
                  <a:solidFill>
                    <a:srgbClr val="000000"/>
                  </a:solidFill>
                  <a:latin typeface="Meiryo UI" panose="020B0604030504040204" pitchFamily="50" charset="-128"/>
                  <a:ea typeface="Meiryo UI" panose="020B0604030504040204" pitchFamily="50" charset="-128"/>
                </a:rPr>
                <a:t>通信を行う事で「なりすまし」の防止、「盗聴」の防止を行う事ができます。</a:t>
              </a:r>
            </a:p>
          </p:txBody>
        </p:sp>
      </p:grpSp>
      <p:grpSp>
        <p:nvGrpSpPr>
          <p:cNvPr id="7" name="グループ化 34"/>
          <p:cNvGrpSpPr>
            <a:grpSpLocks/>
          </p:cNvGrpSpPr>
          <p:nvPr/>
        </p:nvGrpSpPr>
        <p:grpSpPr bwMode="auto">
          <a:xfrm>
            <a:off x="250628" y="2139727"/>
            <a:ext cx="8351837" cy="1511300"/>
            <a:chOff x="539750" y="2132856"/>
            <a:chExt cx="8352730" cy="1512168"/>
          </a:xfrm>
        </p:grpSpPr>
        <p:sp>
          <p:nvSpPr>
            <p:cNvPr id="8" name="正方形/長方形 7"/>
            <p:cNvSpPr/>
            <p:nvPr/>
          </p:nvSpPr>
          <p:spPr bwMode="auto">
            <a:xfrm>
              <a:off x="539750" y="2132856"/>
              <a:ext cx="6696791" cy="358981"/>
            </a:xfrm>
            <a:prstGeom prst="rect">
              <a:avLst/>
            </a:prstGeom>
            <a:solidFill>
              <a:srgbClr val="FFFF00"/>
            </a:solidFill>
            <a:ln w="9525" cap="flat" cmpd="sng" algn="ctr">
              <a:noFill/>
              <a:prstDash val="solid"/>
              <a:miter lim="800000"/>
              <a:headEnd type="none" w="med" len="med"/>
              <a:tailEnd type="none" w="med" len="med"/>
            </a:ln>
            <a:effectLst>
              <a:outerShdw blurRad="50800" dist="38100" dir="2700000" algn="tl" rotWithShape="0">
                <a:prstClr val="black"/>
              </a:outerShdw>
            </a:effectLst>
          </p:spPr>
          <p:txBody>
            <a:bodyPr wrap="none"/>
            <a:lstStyle/>
            <a:p>
              <a:pPr>
                <a:defRPr/>
              </a:pPr>
              <a:r>
                <a:rPr lang="ja-JP" altLang="en-US" sz="1800" b="1" dirty="0">
                  <a:solidFill>
                    <a:srgbClr val="000000"/>
                  </a:solidFill>
                  <a:latin typeface="Meiryo UI" panose="020B0604030504040204" pitchFamily="50" charset="-128"/>
                  <a:ea typeface="Meiryo UI" panose="020B0604030504040204" pitchFamily="50" charset="-128"/>
                </a:rPr>
                <a:t>②</a:t>
              </a:r>
              <a:r>
                <a:rPr lang="en-US" altLang="ja-JP" sz="1800" b="1" dirty="0">
                  <a:solidFill>
                    <a:srgbClr val="000000"/>
                  </a:solidFill>
                  <a:latin typeface="Meiryo UI" panose="020B0604030504040204" pitchFamily="50" charset="-128"/>
                  <a:ea typeface="Meiryo UI" panose="020B0604030504040204" pitchFamily="50" charset="-128"/>
                </a:rPr>
                <a:t>｢</a:t>
              </a:r>
              <a:r>
                <a:rPr lang="ja-JP" altLang="en-US" sz="1800" b="1" dirty="0">
                  <a:solidFill>
                    <a:srgbClr val="000000"/>
                  </a:solidFill>
                  <a:latin typeface="Meiryo UI" panose="020B0604030504040204" pitchFamily="50" charset="-128"/>
                  <a:ea typeface="Meiryo UI" panose="020B0604030504040204" pitchFamily="50" charset="-128"/>
                </a:rPr>
                <a:t>ユーザー</a:t>
              </a:r>
              <a:r>
                <a:rPr lang="en-US" altLang="ja-JP" sz="1800" b="1" dirty="0">
                  <a:solidFill>
                    <a:srgbClr val="000000"/>
                  </a:solidFill>
                  <a:latin typeface="Meiryo UI" panose="020B0604030504040204" pitchFamily="50" charset="-128"/>
                  <a:ea typeface="Meiryo UI" panose="020B0604030504040204" pitchFamily="50" charset="-128"/>
                </a:rPr>
                <a:t>ID｣｢</a:t>
              </a:r>
              <a:r>
                <a:rPr lang="ja-JP" altLang="en-US" sz="1800" b="1" dirty="0">
                  <a:solidFill>
                    <a:srgbClr val="000000"/>
                  </a:solidFill>
                  <a:latin typeface="Meiryo UI" panose="020B0604030504040204" pitchFamily="50" charset="-128"/>
                  <a:ea typeface="Meiryo UI" panose="020B0604030504040204" pitchFamily="50" charset="-128"/>
                </a:rPr>
                <a:t>パスワード</a:t>
              </a:r>
              <a:r>
                <a:rPr lang="en-US" altLang="ja-JP" sz="1800" b="1" dirty="0">
                  <a:solidFill>
                    <a:srgbClr val="000000"/>
                  </a:solidFill>
                  <a:latin typeface="Meiryo UI" panose="020B0604030504040204" pitchFamily="50" charset="-128"/>
                  <a:ea typeface="Meiryo UI" panose="020B0604030504040204" pitchFamily="50" charset="-128"/>
                </a:rPr>
                <a:t>｣</a:t>
              </a:r>
              <a:r>
                <a:rPr lang="ja-JP" altLang="en-US" sz="1800" b="1" dirty="0">
                  <a:solidFill>
                    <a:srgbClr val="000000"/>
                  </a:solidFill>
                  <a:latin typeface="Meiryo UI" panose="020B0604030504040204" pitchFamily="50" charset="-128"/>
                  <a:ea typeface="Meiryo UI" panose="020B0604030504040204" pitchFamily="50" charset="-128"/>
                </a:rPr>
                <a:t>認証機能</a:t>
              </a:r>
            </a:p>
          </p:txBody>
        </p:sp>
        <p:sp>
          <p:nvSpPr>
            <p:cNvPr id="9" name="正方形/長方形 8"/>
            <p:cNvSpPr>
              <a:spLocks noChangeArrowheads="1"/>
            </p:cNvSpPr>
            <p:nvPr/>
          </p:nvSpPr>
          <p:spPr bwMode="auto">
            <a:xfrm>
              <a:off x="971600" y="2563242"/>
              <a:ext cx="7920880" cy="1081782"/>
            </a:xfrm>
            <a:prstGeom prst="rect">
              <a:avLst/>
            </a:prstGeom>
            <a:solidFill>
              <a:schemeClr val="bg1"/>
            </a:solidFill>
            <a:ln w="9525" algn="ctr">
              <a:noFill/>
              <a:miter lim="800000"/>
              <a:headEnd/>
              <a:tailEnd/>
            </a:ln>
          </p:spPr>
          <p:txBody>
            <a:bodyPr wrap="none"/>
            <a:lstStyle/>
            <a:p>
              <a:r>
                <a:rPr lang="ja-JP" altLang="en-US" sz="1600" b="1" dirty="0">
                  <a:solidFill>
                    <a:srgbClr val="000000"/>
                  </a:solidFill>
                  <a:latin typeface="Meiryo UI" panose="020B0604030504040204" pitchFamily="50" charset="-128"/>
                  <a:ea typeface="Meiryo UI" panose="020B0604030504040204" pitchFamily="50" charset="-128"/>
                </a:rPr>
                <a:t>独自の「ユーザー</a:t>
              </a:r>
              <a:r>
                <a:rPr lang="en-US" altLang="ja-JP" sz="1600" b="1" dirty="0">
                  <a:solidFill>
                    <a:srgbClr val="000000"/>
                  </a:solidFill>
                  <a:latin typeface="Meiryo UI" panose="020B0604030504040204" pitchFamily="50" charset="-128"/>
                  <a:ea typeface="Meiryo UI" panose="020B0604030504040204" pitchFamily="50" charset="-128"/>
                </a:rPr>
                <a:t>ID</a:t>
              </a:r>
              <a:r>
                <a:rPr lang="ja-JP" altLang="en-US" sz="1600" b="1" dirty="0">
                  <a:solidFill>
                    <a:srgbClr val="000000"/>
                  </a:solidFill>
                  <a:latin typeface="Meiryo UI" panose="020B0604030504040204" pitchFamily="50" charset="-128"/>
                  <a:ea typeface="Meiryo UI" panose="020B0604030504040204" pitchFamily="50" charset="-128"/>
                </a:rPr>
                <a:t>」「パスワード」認証機能を保有していますので、</a:t>
              </a:r>
              <a:endParaRPr lang="en-US" altLang="ja-JP" sz="1600" b="1" dirty="0">
                <a:solidFill>
                  <a:srgbClr val="000000"/>
                </a:solidFill>
                <a:latin typeface="Meiryo UI" panose="020B0604030504040204" pitchFamily="50" charset="-128"/>
                <a:ea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rPr>
                <a:t>不正ユーザーのサイトへの侵入を阻止します。</a:t>
              </a:r>
              <a:endParaRPr lang="en-US" altLang="ja-JP" sz="1600" b="1" dirty="0">
                <a:solidFill>
                  <a:srgbClr val="000000"/>
                </a:solidFill>
                <a:latin typeface="Meiryo UI" panose="020B0604030504040204" pitchFamily="50" charset="-128"/>
                <a:ea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rPr>
                <a:t>また、パスワードはユーザー側にて任意に変更でき、パスワードは暗号化して</a:t>
              </a:r>
              <a:endParaRPr lang="en-US" altLang="ja-JP" sz="1600" b="1" dirty="0">
                <a:solidFill>
                  <a:srgbClr val="000000"/>
                </a:solidFill>
                <a:latin typeface="Meiryo UI" panose="020B0604030504040204" pitchFamily="50" charset="-128"/>
                <a:ea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rPr>
                <a:t>保存しています。</a:t>
              </a:r>
            </a:p>
            <a:p>
              <a:endParaRPr lang="ja-JP" altLang="en-US" sz="1600" b="1" dirty="0">
                <a:solidFill>
                  <a:srgbClr val="000000"/>
                </a:solidFill>
                <a:latin typeface="Meiryo UI" panose="020B0604030504040204" pitchFamily="50" charset="-128"/>
                <a:ea typeface="Meiryo UI" panose="020B0604030504040204" pitchFamily="50" charset="-128"/>
              </a:endParaRPr>
            </a:p>
          </p:txBody>
        </p:sp>
      </p:grpSp>
      <p:grpSp>
        <p:nvGrpSpPr>
          <p:cNvPr id="10" name="グループ化 35"/>
          <p:cNvGrpSpPr>
            <a:grpSpLocks/>
          </p:cNvGrpSpPr>
          <p:nvPr/>
        </p:nvGrpSpPr>
        <p:grpSpPr bwMode="auto">
          <a:xfrm>
            <a:off x="250628" y="3774852"/>
            <a:ext cx="8351837" cy="957262"/>
            <a:chOff x="539750" y="3911872"/>
            <a:chExt cx="8352730" cy="957288"/>
          </a:xfrm>
        </p:grpSpPr>
        <p:sp>
          <p:nvSpPr>
            <p:cNvPr id="11" name="正方形/長方形 10"/>
            <p:cNvSpPr/>
            <p:nvPr/>
          </p:nvSpPr>
          <p:spPr bwMode="auto">
            <a:xfrm>
              <a:off x="539750" y="3911872"/>
              <a:ext cx="6696791" cy="358785"/>
            </a:xfrm>
            <a:prstGeom prst="rect">
              <a:avLst/>
            </a:prstGeom>
            <a:solidFill>
              <a:srgbClr val="FFFF00"/>
            </a:solidFill>
            <a:ln w="9525" cap="flat" cmpd="sng" algn="ctr">
              <a:noFill/>
              <a:prstDash val="solid"/>
              <a:miter lim="800000"/>
              <a:headEnd type="none" w="med" len="med"/>
              <a:tailEnd type="none" w="med" len="med"/>
            </a:ln>
            <a:effectLst>
              <a:outerShdw blurRad="50800" dist="38100" dir="2700000" algn="tl" rotWithShape="0">
                <a:prstClr val="black"/>
              </a:outerShdw>
            </a:effectLst>
          </p:spPr>
          <p:txBody>
            <a:bodyPr wrap="none"/>
            <a:lstStyle/>
            <a:p>
              <a:pPr>
                <a:defRPr/>
              </a:pPr>
              <a:r>
                <a:rPr lang="ja-JP" altLang="en-US" sz="1800" b="1" dirty="0">
                  <a:solidFill>
                    <a:srgbClr val="000000"/>
                  </a:solidFill>
                  <a:latin typeface="Meiryo UI" panose="020B0604030504040204" pitchFamily="50" charset="-128"/>
                  <a:ea typeface="Meiryo UI" panose="020B0604030504040204" pitchFamily="50" charset="-128"/>
                </a:rPr>
                <a:t>③アクセスログ解析による、不正アクセス対応</a:t>
              </a:r>
            </a:p>
          </p:txBody>
        </p:sp>
        <p:sp>
          <p:nvSpPr>
            <p:cNvPr id="12" name="正方形/長方形 9"/>
            <p:cNvSpPr>
              <a:spLocks noChangeArrowheads="1"/>
            </p:cNvSpPr>
            <p:nvPr/>
          </p:nvSpPr>
          <p:spPr bwMode="auto">
            <a:xfrm>
              <a:off x="964628" y="4337347"/>
              <a:ext cx="7927852" cy="531813"/>
            </a:xfrm>
            <a:prstGeom prst="rect">
              <a:avLst/>
            </a:prstGeom>
            <a:solidFill>
              <a:schemeClr val="bg1"/>
            </a:solidFill>
            <a:ln w="9525" algn="ctr">
              <a:noFill/>
              <a:miter lim="800000"/>
              <a:headEnd/>
              <a:tailEnd/>
            </a:ln>
          </p:spPr>
          <p:txBody>
            <a:bodyPr wrap="none"/>
            <a:lstStyle/>
            <a:p>
              <a:r>
                <a:rPr lang="ja-JP" altLang="en-US" sz="1600" b="1">
                  <a:solidFill>
                    <a:srgbClr val="000000"/>
                  </a:solidFill>
                  <a:latin typeface="Meiryo UI" panose="020B0604030504040204" pitchFamily="50" charset="-128"/>
                  <a:ea typeface="Meiryo UI" panose="020B0604030504040204" pitchFamily="50" charset="-128"/>
                </a:rPr>
                <a:t>本システムではサイトへのアクセスをログとしてすべて記録していますので、</a:t>
              </a:r>
              <a:endParaRPr lang="en-US" altLang="ja-JP" sz="1600" b="1">
                <a:solidFill>
                  <a:srgbClr val="000000"/>
                </a:solidFill>
                <a:latin typeface="Meiryo UI" panose="020B0604030504040204" pitchFamily="50" charset="-128"/>
                <a:ea typeface="Meiryo UI" panose="020B0604030504040204" pitchFamily="50" charset="-128"/>
              </a:endParaRPr>
            </a:p>
            <a:p>
              <a:r>
                <a:rPr lang="ja-JP" altLang="en-US" sz="1600" b="1">
                  <a:solidFill>
                    <a:srgbClr val="000000"/>
                  </a:solidFill>
                  <a:latin typeface="Meiryo UI" panose="020B0604030504040204" pitchFamily="50" charset="-128"/>
                  <a:ea typeface="Meiryo UI" panose="020B0604030504040204" pitchFamily="50" charset="-128"/>
                </a:rPr>
                <a:t>定期的なログ分析により不正アクセス等の対策を検討する事ができます。</a:t>
              </a:r>
            </a:p>
            <a:p>
              <a:endParaRPr lang="ja-JP" altLang="en-US" sz="1600" b="1">
                <a:solidFill>
                  <a:srgbClr val="000000"/>
                </a:solidFill>
                <a:latin typeface="Meiryo UI" panose="020B0604030504040204" pitchFamily="50" charset="-128"/>
                <a:ea typeface="Meiryo UI" panose="020B0604030504040204" pitchFamily="50" charset="-128"/>
              </a:endParaRPr>
            </a:p>
          </p:txBody>
        </p:sp>
      </p:grpSp>
      <p:grpSp>
        <p:nvGrpSpPr>
          <p:cNvPr id="13" name="グループ化 36"/>
          <p:cNvGrpSpPr>
            <a:grpSpLocks/>
          </p:cNvGrpSpPr>
          <p:nvPr/>
        </p:nvGrpSpPr>
        <p:grpSpPr bwMode="auto">
          <a:xfrm>
            <a:off x="250628" y="4935314"/>
            <a:ext cx="8424862" cy="1236663"/>
            <a:chOff x="467743" y="5001220"/>
            <a:chExt cx="8424737" cy="1236092"/>
          </a:xfrm>
        </p:grpSpPr>
        <p:sp>
          <p:nvSpPr>
            <p:cNvPr id="14" name="正方形/長方形 13"/>
            <p:cNvSpPr/>
            <p:nvPr/>
          </p:nvSpPr>
          <p:spPr bwMode="auto">
            <a:xfrm>
              <a:off x="467743" y="5001220"/>
              <a:ext cx="6695976" cy="358609"/>
            </a:xfrm>
            <a:prstGeom prst="rect">
              <a:avLst/>
            </a:prstGeom>
            <a:solidFill>
              <a:srgbClr val="FFFF00"/>
            </a:solidFill>
            <a:ln w="9525" cap="flat" cmpd="sng" algn="ctr">
              <a:noFill/>
              <a:prstDash val="solid"/>
              <a:miter lim="800000"/>
              <a:headEnd type="none" w="med" len="med"/>
              <a:tailEnd type="none" w="med" len="med"/>
            </a:ln>
            <a:effectLst>
              <a:outerShdw blurRad="50800" dist="38100" dir="2700000" algn="tl" rotWithShape="0">
                <a:prstClr val="black"/>
              </a:outerShdw>
            </a:effectLst>
          </p:spPr>
          <p:txBody>
            <a:bodyPr wrap="none"/>
            <a:lstStyle/>
            <a:p>
              <a:pPr>
                <a:defRPr/>
              </a:pPr>
              <a:r>
                <a:rPr lang="ja-JP" altLang="en-US" sz="1800" b="1" dirty="0">
                  <a:solidFill>
                    <a:srgbClr val="000000"/>
                  </a:solidFill>
                  <a:latin typeface="Meiryo UI" panose="020B0604030504040204" pitchFamily="50" charset="-128"/>
                  <a:ea typeface="Meiryo UI" panose="020B0604030504040204" pitchFamily="50" charset="-128"/>
                </a:rPr>
                <a:t>④当局推奨の脆弱性対策</a:t>
              </a:r>
            </a:p>
          </p:txBody>
        </p:sp>
        <p:sp>
          <p:nvSpPr>
            <p:cNvPr id="15" name="正方形/長方形 10"/>
            <p:cNvSpPr>
              <a:spLocks noChangeArrowheads="1"/>
            </p:cNvSpPr>
            <p:nvPr/>
          </p:nvSpPr>
          <p:spPr bwMode="auto">
            <a:xfrm>
              <a:off x="963785" y="5418162"/>
              <a:ext cx="7928695" cy="819150"/>
            </a:xfrm>
            <a:prstGeom prst="rect">
              <a:avLst/>
            </a:prstGeom>
            <a:solidFill>
              <a:schemeClr val="bg1"/>
            </a:solidFill>
            <a:ln w="9525" algn="ctr">
              <a:noFill/>
              <a:miter lim="800000"/>
              <a:headEnd/>
              <a:tailEnd/>
            </a:ln>
          </p:spPr>
          <p:txBody>
            <a:bodyPr wrap="none"/>
            <a:lstStyle/>
            <a:p>
              <a:r>
                <a:rPr lang="ja-JP" altLang="en-US" sz="1600" b="1">
                  <a:solidFill>
                    <a:srgbClr val="000000"/>
                  </a:solidFill>
                  <a:latin typeface="Meiryo UI" panose="020B0604030504040204" pitchFamily="50" charset="-128"/>
                  <a:ea typeface="Meiryo UI" panose="020B0604030504040204" pitchFamily="50" charset="-128"/>
                </a:rPr>
                <a:t>脆弱性対策には「経済産業省所轄の</a:t>
              </a:r>
              <a:r>
                <a:rPr lang="en-US" altLang="ja-JP" sz="1600" b="1">
                  <a:solidFill>
                    <a:srgbClr val="000000"/>
                  </a:solidFill>
                  <a:latin typeface="Meiryo UI" panose="020B0604030504040204" pitchFamily="50" charset="-128"/>
                  <a:ea typeface="Meiryo UI" panose="020B0604030504040204" pitchFamily="50" charset="-128"/>
                </a:rPr>
                <a:t>IPA</a:t>
              </a:r>
              <a:r>
                <a:rPr lang="ja-JP" altLang="en-US" sz="1600" b="1">
                  <a:solidFill>
                    <a:srgbClr val="000000"/>
                  </a:solidFill>
                  <a:latin typeface="Meiryo UI" panose="020B0604030504040204" pitchFamily="50" charset="-128"/>
                  <a:ea typeface="Meiryo UI" panose="020B0604030504040204" pitchFamily="50" charset="-128"/>
                </a:rPr>
                <a:t>独立法人　情報処理推進機構</a:t>
              </a:r>
              <a:endParaRPr lang="en-US" altLang="ja-JP" sz="1600" b="1">
                <a:solidFill>
                  <a:srgbClr val="000000"/>
                </a:solidFill>
                <a:latin typeface="Meiryo UI" panose="020B0604030504040204" pitchFamily="50" charset="-128"/>
                <a:ea typeface="Meiryo UI" panose="020B0604030504040204" pitchFamily="50" charset="-128"/>
              </a:endParaRPr>
            </a:p>
            <a:p>
              <a:r>
                <a:rPr lang="ja-JP" altLang="en-US" sz="1600" b="1">
                  <a:solidFill>
                    <a:srgbClr val="000000"/>
                  </a:solidFill>
                  <a:latin typeface="Meiryo UI" panose="020B0604030504040204" pitchFamily="50" charset="-128"/>
                  <a:ea typeface="Meiryo UI" panose="020B0604030504040204" pitchFamily="50" charset="-128"/>
                </a:rPr>
                <a:t>セキュリティセンター」の</a:t>
              </a:r>
              <a:r>
                <a:rPr lang="en-US" altLang="ja-JP" sz="1600" b="1">
                  <a:solidFill>
                    <a:srgbClr val="000000"/>
                  </a:solidFill>
                  <a:latin typeface="Meiryo UI" panose="020B0604030504040204" pitchFamily="50" charset="-128"/>
                  <a:ea typeface="Meiryo UI" panose="020B0604030504040204" pitchFamily="50" charset="-128"/>
                </a:rPr>
                <a:t>Web</a:t>
              </a:r>
              <a:r>
                <a:rPr lang="ja-JP" altLang="en-US" sz="1600" b="1">
                  <a:solidFill>
                    <a:srgbClr val="000000"/>
                  </a:solidFill>
                  <a:latin typeface="Meiryo UI" panose="020B0604030504040204" pitchFamily="50" charset="-128"/>
                  <a:ea typeface="Meiryo UI" panose="020B0604030504040204" pitchFamily="50" charset="-128"/>
                </a:rPr>
                <a:t>サイトで公開されています「安全なウェブサイトの作り方」の</a:t>
              </a:r>
              <a:endParaRPr lang="en-US" altLang="ja-JP" sz="1600" b="1">
                <a:solidFill>
                  <a:srgbClr val="000000"/>
                </a:solidFill>
                <a:latin typeface="Meiryo UI" panose="020B0604030504040204" pitchFamily="50" charset="-128"/>
                <a:ea typeface="Meiryo UI" panose="020B0604030504040204" pitchFamily="50" charset="-128"/>
              </a:endParaRPr>
            </a:p>
            <a:p>
              <a:r>
                <a:rPr lang="ja-JP" altLang="en-US" sz="1600" b="1">
                  <a:solidFill>
                    <a:srgbClr val="000000"/>
                  </a:solidFill>
                  <a:latin typeface="Meiryo UI" panose="020B0604030504040204" pitchFamily="50" charset="-128"/>
                  <a:ea typeface="Meiryo UI" panose="020B0604030504040204" pitchFamily="50" charset="-128"/>
                </a:rPr>
                <a:t>「ウェブ健康診断仕様」を基としています</a:t>
              </a:r>
              <a:r>
                <a:rPr lang="en-US" altLang="ja-JP" sz="1400" b="1">
                  <a:solidFill>
                    <a:srgbClr val="000000"/>
                  </a:solidFill>
                  <a:latin typeface="Meiryo UI" panose="020B0604030504040204" pitchFamily="50" charset="-128"/>
                  <a:ea typeface="Meiryo UI" panose="020B0604030504040204" pitchFamily="50" charset="-128"/>
                </a:rPr>
                <a:t>(</a:t>
              </a:r>
              <a:r>
                <a:rPr lang="en-US" altLang="ja-JP" sz="1200" b="1">
                  <a:solidFill>
                    <a:srgbClr val="0000FF"/>
                  </a:solidFill>
                  <a:latin typeface="Meiryo UI" panose="020B0604030504040204" pitchFamily="50" charset="-128"/>
                  <a:ea typeface="Meiryo UI" panose="020B0604030504040204" pitchFamily="50" charset="-128"/>
                </a:rPr>
                <a:t>https://www.ipa.go.jp/security/vuln/websecurity.html</a:t>
              </a:r>
              <a:r>
                <a:rPr lang="en-US" altLang="ja-JP" sz="14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a:t>
              </a:r>
            </a:p>
          </p:txBody>
        </p:sp>
      </p:grpSp>
    </p:spTree>
    <p:extLst>
      <p:ext uri="{BB962C8B-B14F-4D97-AF65-F5344CB8AC3E}">
        <p14:creationId xmlns:p14="http://schemas.microsoft.com/office/powerpoint/2010/main" val="369796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17</a:t>
            </a:fld>
            <a:endParaRPr lang="en-US" altLang="ja-JP" sz="1600" smtClean="0">
              <a:solidFill>
                <a:srgbClr val="3333CC"/>
              </a:solidFill>
              <a:latin typeface="Arial" charset="0"/>
              <a:ea typeface="Dotum" pitchFamily="34" charset="-127"/>
            </a:endParaRPr>
          </a:p>
        </p:txBody>
      </p:sp>
      <p:sp>
        <p:nvSpPr>
          <p:cNvPr id="7" name="Rectangle 4"/>
          <p:cNvSpPr>
            <a:spLocks noChangeArrowheads="1"/>
          </p:cNvSpPr>
          <p:nvPr/>
        </p:nvSpPr>
        <p:spPr bwMode="auto">
          <a:xfrm>
            <a:off x="989708" y="5589240"/>
            <a:ext cx="540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上記のスケジュールは変更となる場合があります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125">
            <a:extLst>
              <a:ext uri="{FF2B5EF4-FFF2-40B4-BE49-F238E27FC236}">
                <a16:creationId xmlns:a16="http://schemas.microsoft.com/office/drawing/2014/main" id="{0C2B126F-FCD6-4AED-9F67-5DBC4B316BAD}"/>
              </a:ext>
            </a:extLst>
          </p:cNvPr>
          <p:cNvSpPr txBox="1">
            <a:spLocks noChangeArrowheads="1"/>
          </p:cNvSpPr>
          <p:nvPr/>
        </p:nvSpPr>
        <p:spPr bwMode="auto">
          <a:xfrm>
            <a:off x="250628" y="188640"/>
            <a:ext cx="8640960" cy="519112"/>
          </a:xfrm>
          <a:prstGeom prst="rect">
            <a:avLst/>
          </a:prstGeom>
          <a:noFill/>
          <a:ln w="9525">
            <a:noFill/>
            <a:miter lim="800000"/>
            <a:headEnd/>
            <a:tailEnd/>
          </a:ln>
        </p:spPr>
        <p:txBody>
          <a:bodyPr wrap="square">
            <a:spAutoFit/>
          </a:bodyPr>
          <a:lstStyle/>
          <a:p>
            <a:pPr algn="ctr">
              <a:spcBef>
                <a:spcPct val="50000"/>
              </a:spcBef>
            </a:pPr>
            <a:r>
              <a:rPr lang="ja-JP" altLang="en-US" sz="2800" b="1" dirty="0" smtClean="0">
                <a:solidFill>
                  <a:srgbClr val="000000"/>
                </a:solidFill>
                <a:latin typeface="Meiryo UI" panose="020B0604030504040204" pitchFamily="50" charset="-128"/>
                <a:ea typeface="Meiryo UI" panose="020B0604030504040204" pitchFamily="50" charset="-128"/>
              </a:rPr>
              <a:t>スケジュール</a:t>
            </a:r>
            <a:endParaRPr lang="ja-JP" altLang="en-US" sz="2800" b="1" dirty="0">
              <a:solidFill>
                <a:srgbClr val="000000"/>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989708" y="1384550"/>
            <a:ext cx="7162800" cy="1485900"/>
          </a:xfrm>
          <a:prstGeom prst="rect">
            <a:avLst/>
          </a:prstGeom>
        </p:spPr>
      </p:pic>
      <p:pic>
        <p:nvPicPr>
          <p:cNvPr id="5" name="図 4"/>
          <p:cNvPicPr>
            <a:picLocks noChangeAspect="1"/>
          </p:cNvPicPr>
          <p:nvPr/>
        </p:nvPicPr>
        <p:blipFill>
          <a:blip r:embed="rId4"/>
          <a:stretch>
            <a:fillRect/>
          </a:stretch>
        </p:blipFill>
        <p:spPr>
          <a:xfrm>
            <a:off x="989708" y="3429000"/>
            <a:ext cx="7162800" cy="1485900"/>
          </a:xfrm>
          <a:prstGeom prst="rect">
            <a:avLst/>
          </a:prstGeom>
        </p:spPr>
      </p:pic>
      <p:sp>
        <p:nvSpPr>
          <p:cNvPr id="8" name="Rectangle 4"/>
          <p:cNvSpPr>
            <a:spLocks noChangeArrowheads="1"/>
          </p:cNvSpPr>
          <p:nvPr/>
        </p:nvSpPr>
        <p:spPr bwMode="auto">
          <a:xfrm>
            <a:off x="916995" y="1106584"/>
            <a:ext cx="8466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4"/>
          <p:cNvSpPr>
            <a:spLocks noChangeArrowheads="1"/>
          </p:cNvSpPr>
          <p:nvPr/>
        </p:nvSpPr>
        <p:spPr bwMode="auto">
          <a:xfrm>
            <a:off x="5724128" y="1106584"/>
            <a:ext cx="9361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76265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18</a:t>
            </a:fld>
            <a:endParaRPr lang="en-US" altLang="ja-JP" sz="1600" smtClean="0">
              <a:solidFill>
                <a:srgbClr val="3333CC"/>
              </a:solidFill>
              <a:latin typeface="Arial" charset="0"/>
              <a:ea typeface="Dotum" pitchFamily="34" charset="-127"/>
            </a:endParaRPr>
          </a:p>
        </p:txBody>
      </p:sp>
      <p:sp>
        <p:nvSpPr>
          <p:cNvPr id="7" name="Rectangle 4"/>
          <p:cNvSpPr>
            <a:spLocks noChangeArrowheads="1"/>
          </p:cNvSpPr>
          <p:nvPr/>
        </p:nvSpPr>
        <p:spPr bwMode="auto">
          <a:xfrm>
            <a:off x="508189" y="2348880"/>
            <a:ext cx="766421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お問合せ先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日本アビオニクス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株式</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コーポレート統括</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本部　法務総務部　　進藤　大</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Mail to</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shindou-d@avio.co.jp</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TEL: 045-304-8147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FAX: 045-302-3098</a:t>
            </a:r>
          </a:p>
          <a:p>
            <a:pPr eaLnBrk="1" hangingPunct="1">
              <a:spcBef>
                <a:spcPct val="0"/>
              </a:spcBef>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恐れ入りますが、お問い合わせは出来るだけ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E-Mail</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お願いします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3384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19</a:t>
            </a:fld>
            <a:endParaRPr lang="en-US" altLang="ja-JP" sz="1600" smtClean="0">
              <a:solidFill>
                <a:srgbClr val="3333CC"/>
              </a:solidFill>
              <a:latin typeface="Arial" charset="0"/>
              <a:ea typeface="Dotum" pitchFamily="34" charset="-127"/>
            </a:endParaRPr>
          </a:p>
        </p:txBody>
      </p:sp>
      <p:sp>
        <p:nvSpPr>
          <p:cNvPr id="7" name="Rectangle 4"/>
          <p:cNvSpPr>
            <a:spLocks noChangeArrowheads="1"/>
          </p:cNvSpPr>
          <p:nvPr/>
        </p:nvSpPr>
        <p:spPr bwMode="auto">
          <a:xfrm>
            <a:off x="827584" y="3140968"/>
            <a:ext cx="76642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en-US" altLang="ja-JP" sz="2400" dirty="0" err="1">
                <a:latin typeface="Meiryo UI" panose="020B0604030504040204" pitchFamily="50" charset="-128"/>
                <a:ea typeface="Meiryo UI" panose="020B0604030504040204" pitchFamily="50" charset="-128"/>
                <a:cs typeface="Meiryo UI" panose="020B0604030504040204" pitchFamily="50" charset="-128"/>
              </a:rPr>
              <a:t>Avio</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Web-EDI System</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の導入に</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ご理解、ご協力を賜りますようお願い申し上げます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38357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2</a:t>
            </a:fld>
            <a:endParaRPr lang="en-US" altLang="ja-JP" sz="1600" smtClean="0">
              <a:solidFill>
                <a:srgbClr val="3333CC"/>
              </a:solidFill>
              <a:latin typeface="Arial" charset="0"/>
              <a:ea typeface="Dotum" pitchFamily="34" charset="-127"/>
            </a:endParaRPr>
          </a:p>
        </p:txBody>
      </p:sp>
      <p:sp>
        <p:nvSpPr>
          <p:cNvPr id="7" name="Rectangle 4"/>
          <p:cNvSpPr>
            <a:spLocks noChangeArrowheads="1"/>
          </p:cNvSpPr>
          <p:nvPr/>
        </p:nvSpPr>
        <p:spPr bwMode="auto">
          <a:xfrm>
            <a:off x="827584" y="2348880"/>
            <a:ext cx="766421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この資料は、当社の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NEC</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Partners Site(NPS)</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ページから</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ダウンロードしてご利用頂けます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https://www.procurement.nec.co.jp</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こちらにアクセスし、左の固有メニューから日本アビオニクスを</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選択し、</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2021/11/10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のお知らせをご覧ください。</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ログイン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は不要です。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569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3</a:t>
            </a:fld>
            <a:endParaRPr lang="en-US" altLang="ja-JP" sz="1600" smtClean="0">
              <a:solidFill>
                <a:srgbClr val="3333CC"/>
              </a:solidFill>
              <a:latin typeface="Arial" charset="0"/>
              <a:ea typeface="Dotum" pitchFamily="34" charset="-127"/>
            </a:endParaRPr>
          </a:p>
        </p:txBody>
      </p:sp>
      <p:sp>
        <p:nvSpPr>
          <p:cNvPr id="3"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ja-JP" altLang="en-US" sz="2800" b="1" dirty="0" smtClean="0">
                <a:latin typeface="Meiryo UI" pitchFamily="50" charset="-128"/>
                <a:ea typeface="Meiryo UI" pitchFamily="50" charset="-128"/>
                <a:cs typeface="Meiryo UI" pitchFamily="50" charset="-128"/>
              </a:rPr>
              <a:t>システム導入の目的</a:t>
            </a:r>
            <a:endParaRPr lang="en-US" altLang="ja-JP" sz="2800" b="1" dirty="0">
              <a:latin typeface="Meiryo UI" pitchFamily="50" charset="-128"/>
              <a:ea typeface="Meiryo UI" pitchFamily="50" charset="-128"/>
              <a:cs typeface="Meiryo UI" pitchFamily="50" charset="-128"/>
            </a:endParaRPr>
          </a:p>
        </p:txBody>
      </p:sp>
      <p:sp>
        <p:nvSpPr>
          <p:cNvPr id="10" name="Rectangle 4"/>
          <p:cNvSpPr>
            <a:spLocks noChangeArrowheads="1"/>
          </p:cNvSpPr>
          <p:nvPr/>
        </p:nvSpPr>
        <p:spPr bwMode="auto">
          <a:xfrm>
            <a:off x="335025" y="1268760"/>
            <a:ext cx="849617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当社ではこれまで</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NEC</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グループ向けの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WEB-EDI</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システムを利用してまいりました。</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月に</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NEC</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グループから離れました事を受け、当社独自の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WEB-EDI</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システムを構築し、より一層の調達業務改革を推進するため、新たに</a:t>
            </a:r>
            <a:r>
              <a:rPr lang="en-US" altLang="ja-JP" sz="2400" dirty="0" err="1">
                <a:solidFill>
                  <a:srgbClr val="0000FF"/>
                </a:solidFill>
                <a:latin typeface="Meiryo UI" panose="020B0604030504040204" pitchFamily="50" charset="-128"/>
                <a:ea typeface="Meiryo UI" panose="020B0604030504040204" pitchFamily="50" charset="-128"/>
                <a:cs typeface="Meiryo UI" panose="020B0604030504040204" pitchFamily="50" charset="-128"/>
              </a:rPr>
              <a:t>Avio</a:t>
            </a:r>
            <a:r>
              <a:rPr lang="en-US" altLang="ja-JP" sz="2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Web-EDI </a:t>
            </a:r>
            <a:r>
              <a:rPr lang="en-US" altLang="ja-JP" sz="24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System</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を導入します。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&lt;&lt;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導入効果</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&gt;&gt;</a:t>
            </a: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リアルタイムな受発注によるスピード調達</a:t>
            </a: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②作業ミスの低減並びに人的負荷の削減</a:t>
            </a: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③調達手続きの電子化による取引情報の一元管理及び見える化</a:t>
            </a: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④取引先様での取引情報の有効活用</a:t>
            </a:r>
          </a:p>
          <a:p>
            <a:pPr eaLnBrk="1" hangingPunct="1">
              <a:spcBef>
                <a:spcPct val="0"/>
              </a:spcBef>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51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4</a:t>
            </a:fld>
            <a:endParaRPr lang="en-US" altLang="ja-JP" sz="1600" smtClean="0">
              <a:solidFill>
                <a:srgbClr val="3333CC"/>
              </a:solidFill>
              <a:latin typeface="Arial" charset="0"/>
              <a:ea typeface="Dotum" pitchFamily="34" charset="-127"/>
            </a:endParaRPr>
          </a:p>
        </p:txBody>
      </p:sp>
      <p:sp>
        <p:nvSpPr>
          <p:cNvPr id="3"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en-US" altLang="ja-JP" sz="2800" b="1" dirty="0" err="1">
                <a:latin typeface="Meiryo UI" pitchFamily="50" charset="-128"/>
                <a:ea typeface="Meiryo UI" pitchFamily="50" charset="-128"/>
                <a:cs typeface="Meiryo UI" pitchFamily="50" charset="-128"/>
              </a:rPr>
              <a:t>Avio</a:t>
            </a:r>
            <a:r>
              <a:rPr lang="en-US" altLang="ja-JP" sz="2800" b="1" dirty="0">
                <a:latin typeface="Meiryo UI" pitchFamily="50" charset="-128"/>
                <a:ea typeface="Meiryo UI" pitchFamily="50" charset="-128"/>
                <a:cs typeface="Meiryo UI" pitchFamily="50" charset="-128"/>
              </a:rPr>
              <a:t> Web-EDI System</a:t>
            </a:r>
            <a:r>
              <a:rPr lang="ja-JP" altLang="en-US" sz="2800" b="1" dirty="0" smtClean="0">
                <a:latin typeface="Meiryo UI" pitchFamily="50" charset="-128"/>
                <a:ea typeface="Meiryo UI" pitchFamily="50" charset="-128"/>
                <a:cs typeface="Meiryo UI" pitchFamily="50" charset="-128"/>
              </a:rPr>
              <a:t>の特徴</a:t>
            </a:r>
            <a:endParaRPr lang="en-US" altLang="ja-JP" sz="2800" b="1" dirty="0">
              <a:latin typeface="Meiryo UI" pitchFamily="50" charset="-128"/>
              <a:ea typeface="Meiryo UI" pitchFamily="50" charset="-128"/>
              <a:cs typeface="Meiryo UI" pitchFamily="50" charset="-128"/>
            </a:endParaRPr>
          </a:p>
        </p:txBody>
      </p:sp>
      <p:sp>
        <p:nvSpPr>
          <p:cNvPr id="26" name="Rectangle 4"/>
          <p:cNvSpPr>
            <a:spLocks noChangeArrowheads="1"/>
          </p:cNvSpPr>
          <p:nvPr/>
        </p:nvSpPr>
        <p:spPr bwMode="auto">
          <a:xfrm>
            <a:off x="318636" y="1269814"/>
            <a:ext cx="821380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000" dirty="0">
                <a:solidFill>
                  <a:schemeClr val="accent5">
                    <a:lumMod val="75000"/>
                  </a:schemeClr>
                </a:solidFill>
              </a:rPr>
              <a:t>▐　</a:t>
            </a:r>
            <a:r>
              <a:rPr lang="en-US" altLang="ja-JP" sz="2000" b="1" dirty="0" smtClean="0">
                <a:latin typeface="Meiryo UI" panose="020B0604030504040204" pitchFamily="50" charset="-128"/>
                <a:ea typeface="Meiryo UI" panose="020B0604030504040204" pitchFamily="50" charset="-128"/>
              </a:rPr>
              <a:t>Web</a:t>
            </a:r>
            <a:r>
              <a:rPr lang="ja-JP" altLang="en-US" sz="2000" b="1" dirty="0" smtClean="0">
                <a:latin typeface="Meiryo UI" panose="020B0604030504040204" pitchFamily="50" charset="-128"/>
                <a:ea typeface="Meiryo UI" panose="020B0604030504040204" pitchFamily="50" charset="-128"/>
              </a:rPr>
              <a:t>ブラウザ上で動作するソフトウェア</a:t>
            </a:r>
            <a:r>
              <a:rPr lang="en-US" altLang="ja-JP" sz="2000" dirty="0" smtClean="0">
                <a:solidFill>
                  <a:srgbClr val="CC0000"/>
                </a:solidFill>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により、注文書等の各種帳票</a:t>
            </a:r>
            <a:endParaRPr lang="en-US" altLang="ja-JP" sz="2000" b="1" dirty="0" smtClean="0">
              <a:latin typeface="Meiryo UI" panose="020B0604030504040204" pitchFamily="50" charset="-128"/>
              <a:ea typeface="Meiryo UI" panose="020B0604030504040204" pitchFamily="50" charset="-128"/>
            </a:endParaRPr>
          </a:p>
          <a:p>
            <a:pPr eaLnBrk="1" hangingPunct="1">
              <a:spcBef>
                <a:spcPct val="0"/>
              </a:spcBef>
              <a:buNone/>
            </a:pP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を</a:t>
            </a:r>
            <a:r>
              <a:rPr lang="en-US" altLang="ja-JP" sz="2000" b="1" dirty="0" smtClean="0">
                <a:latin typeface="Meiryo UI" panose="020B0604030504040204" pitchFamily="50" charset="-128"/>
                <a:ea typeface="Meiryo UI" panose="020B0604030504040204" pitchFamily="50" charset="-128"/>
              </a:rPr>
              <a:t>PDF</a:t>
            </a:r>
            <a:r>
              <a:rPr lang="ja-JP" altLang="en-US" sz="2000" b="1" dirty="0" smtClean="0">
                <a:latin typeface="Meiryo UI" panose="020B0604030504040204" pitchFamily="50" charset="-128"/>
                <a:ea typeface="Meiryo UI" panose="020B0604030504040204" pitchFamily="50" charset="-128"/>
              </a:rPr>
              <a:t>形式でダウンロードできます。</a:t>
            </a:r>
            <a:endParaRPr lang="en-US" altLang="ja-JP" sz="2000" b="1" dirty="0" smtClean="0">
              <a:latin typeface="Meiryo UI" panose="020B0604030504040204" pitchFamily="50" charset="-128"/>
              <a:ea typeface="Meiryo UI" panose="020B0604030504040204" pitchFamily="50" charset="-128"/>
            </a:endParaRPr>
          </a:p>
          <a:p>
            <a:pPr eaLnBrk="1" hangingPunct="1">
              <a:spcBef>
                <a:spcPct val="0"/>
              </a:spcBef>
              <a:buNone/>
            </a:pP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000" dirty="0">
                <a:solidFill>
                  <a:schemeClr val="accent5">
                    <a:lumMod val="75000"/>
                  </a:schemeClr>
                </a:solidFill>
              </a:rPr>
              <a:t>▐　</a:t>
            </a:r>
            <a:r>
              <a:rPr lang="en-US" altLang="ja-JP" sz="2000" b="1" dirty="0" smtClean="0">
                <a:latin typeface="Meiryo UI" panose="020B0604030504040204" pitchFamily="50" charset="-128"/>
                <a:ea typeface="Meiryo UI" panose="020B0604030504040204" pitchFamily="50" charset="-128"/>
              </a:rPr>
              <a:t>EDI</a:t>
            </a:r>
            <a:r>
              <a:rPr lang="ja-JP" altLang="en-US" sz="2000" b="1" dirty="0" smtClean="0">
                <a:latin typeface="Meiryo UI" panose="020B0604030504040204" pitchFamily="50" charset="-128"/>
                <a:ea typeface="Meiryo UI" panose="020B0604030504040204" pitchFamily="50" charset="-128"/>
              </a:rPr>
              <a:t>注文データを</a:t>
            </a:r>
            <a:r>
              <a:rPr lang="en-US" altLang="ja-JP" sz="2000" b="1" dirty="0" smtClean="0">
                <a:latin typeface="Meiryo UI" panose="020B0604030504040204" pitchFamily="50" charset="-128"/>
                <a:ea typeface="Meiryo UI" panose="020B0604030504040204" pitchFamily="50" charset="-128"/>
              </a:rPr>
              <a:t>Excel, csv</a:t>
            </a:r>
            <a:r>
              <a:rPr lang="ja-JP" altLang="en-US" sz="2000" b="1" dirty="0" smtClean="0">
                <a:latin typeface="Meiryo UI" panose="020B0604030504040204" pitchFamily="50" charset="-128"/>
                <a:ea typeface="Meiryo UI" panose="020B0604030504040204" pitchFamily="50" charset="-128"/>
              </a:rPr>
              <a:t>形式でダウンロードできます。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000" dirty="0" smtClean="0">
              <a:solidFill>
                <a:schemeClr val="accent5">
                  <a:lumMod val="75000"/>
                </a:schemeClr>
              </a:solidFill>
            </a:endParaRPr>
          </a:p>
          <a:p>
            <a:pPr eaLnBrk="1" hangingPunct="1">
              <a:spcBef>
                <a:spcPct val="0"/>
              </a:spcBef>
              <a:buNone/>
            </a:pPr>
            <a:r>
              <a:rPr lang="ja-JP" altLang="en-US" sz="2000" dirty="0" smtClean="0">
                <a:solidFill>
                  <a:schemeClr val="accent5">
                    <a:lumMod val="75000"/>
                  </a:schemeClr>
                </a:solidFill>
              </a:rPr>
              <a:t>▐</a:t>
            </a:r>
            <a:r>
              <a:rPr lang="ja-JP" altLang="en-US" sz="2000" dirty="0">
                <a:solidFill>
                  <a:schemeClr val="accent5">
                    <a:lumMod val="75000"/>
                  </a:schemeClr>
                </a:solidFill>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Windows8.1</a:t>
            </a:r>
            <a:r>
              <a:rPr lang="ja-JP" altLang="en-US" sz="2000" b="1"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Windows10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で動作します。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2000" dirty="0">
                <a:solidFill>
                  <a:schemeClr val="accent5">
                    <a:lumMod val="75000"/>
                  </a:schemeClr>
                </a:solidFill>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新規注文、納期変更など新しい情報発生時に</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メールで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お知らせします。</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また、未処理案件がある場合はトップ画面で確認</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000" dirty="0">
              <a:solidFill>
                <a:schemeClr val="accent5">
                  <a:lumMod val="75000"/>
                </a:schemeClr>
              </a:solidFill>
            </a:endParaRPr>
          </a:p>
          <a:p>
            <a:pPr eaLnBrk="1" hangingPunct="1">
              <a:spcBef>
                <a:spcPct val="0"/>
              </a:spcBef>
              <a:buNone/>
            </a:pPr>
            <a:r>
              <a:rPr lang="ja-JP" altLang="en-US" sz="2000" dirty="0" smtClean="0">
                <a:solidFill>
                  <a:schemeClr val="accent5">
                    <a:lumMod val="75000"/>
                  </a:schemeClr>
                </a:solidFill>
              </a:rPr>
              <a:t>▐　</a:t>
            </a:r>
            <a:r>
              <a:rPr lang="ja-JP" altLang="en-US" sz="2000" b="1" dirty="0" smtClean="0">
                <a:latin typeface="Meiryo UI" panose="020B0604030504040204" pitchFamily="50" charset="-128"/>
                <a:ea typeface="Meiryo UI" panose="020B0604030504040204" pitchFamily="50" charset="-128"/>
              </a:rPr>
              <a:t>ご利用</a:t>
            </a:r>
            <a:r>
              <a:rPr lang="ja-JP" altLang="en-US" sz="2000" b="1" dirty="0">
                <a:latin typeface="Meiryo UI" panose="020B0604030504040204" pitchFamily="50" charset="-128"/>
                <a:ea typeface="Meiryo UI" panose="020B0604030504040204" pitchFamily="50" charset="-128"/>
              </a:rPr>
              <a:t>料金</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は無料です。</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4"/>
          <p:cNvSpPr>
            <a:spLocks noChangeArrowheads="1"/>
          </p:cNvSpPr>
          <p:nvPr/>
        </p:nvSpPr>
        <p:spPr bwMode="auto">
          <a:xfrm>
            <a:off x="490134" y="5229200"/>
            <a:ext cx="82296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㈱オネスト様の製品「ｅ商買</a:t>
            </a:r>
            <a:r>
              <a:rPr lang="en-US" altLang="ja-JP"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」を当社向けにカスタマイズしています。</a:t>
            </a:r>
            <a:endParaRPr lang="en-US" altLang="ja-JP"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000"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各種帳票の印刷には専用ソフトウェア「</a:t>
            </a:r>
            <a:r>
              <a:rPr lang="en-US" altLang="ja-JP" sz="2000" dirty="0">
                <a:solidFill>
                  <a:srgbClr val="CC0000"/>
                </a:solidFill>
                <a:latin typeface="Meiryo UI" panose="020B0604030504040204" pitchFamily="50" charset="-128"/>
                <a:ea typeface="Meiryo UI" panose="020B0604030504040204" pitchFamily="50" charset="-128"/>
                <a:cs typeface="Meiryo UI" panose="020B0604030504040204" pitchFamily="50" charset="-128"/>
              </a:rPr>
              <a:t>Print tool for </a:t>
            </a:r>
            <a:r>
              <a:rPr lang="en-US" altLang="ja-JP"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e-show-buy</a:t>
            </a:r>
            <a:r>
              <a:rPr lang="ja-JP" altLang="en-US"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 （無</a:t>
            </a:r>
            <a:endParaRPr lang="en-US" altLang="ja-JP"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rPr>
              <a:t>　料）のインストールが必要です。</a:t>
            </a:r>
            <a:endParaRPr lang="en-US" altLang="ja-JP" sz="2000" dirty="0" smtClean="0">
              <a:solidFill>
                <a:srgbClr val="CC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247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5</a:t>
            </a:fld>
            <a:endParaRPr lang="en-US" altLang="ja-JP" sz="1600" smtClean="0">
              <a:solidFill>
                <a:srgbClr val="3333CC"/>
              </a:solidFill>
              <a:latin typeface="Arial" charset="0"/>
              <a:ea typeface="Dotum" pitchFamily="34" charset="-127"/>
            </a:endParaRPr>
          </a:p>
        </p:txBody>
      </p:sp>
      <p:sp>
        <p:nvSpPr>
          <p:cNvPr id="3"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en-US" altLang="ja-JP" sz="2800" b="1" dirty="0" smtClean="0">
                <a:latin typeface="Meiryo UI" pitchFamily="50" charset="-128"/>
                <a:ea typeface="Meiryo UI" pitchFamily="50" charset="-128"/>
                <a:cs typeface="Meiryo UI" pitchFamily="50" charset="-128"/>
              </a:rPr>
              <a:t>FAX</a:t>
            </a:r>
            <a:r>
              <a:rPr lang="ja-JP" altLang="en-US" sz="2800" b="1" dirty="0" smtClean="0">
                <a:latin typeface="Meiryo UI" pitchFamily="50" charset="-128"/>
                <a:ea typeface="Meiryo UI" pitchFamily="50" charset="-128"/>
                <a:cs typeface="Meiryo UI" pitchFamily="50" charset="-128"/>
              </a:rPr>
              <a:t>をご利用中の取引先様へ</a:t>
            </a:r>
            <a:endParaRPr lang="en-US" altLang="ja-JP" sz="2800" b="1" dirty="0">
              <a:latin typeface="Meiryo UI" pitchFamily="50" charset="-128"/>
              <a:ea typeface="Meiryo UI" pitchFamily="50" charset="-128"/>
              <a:cs typeface="Meiryo UI" pitchFamily="50" charset="-128"/>
            </a:endParaRPr>
          </a:p>
        </p:txBody>
      </p:sp>
      <p:sp>
        <p:nvSpPr>
          <p:cNvPr id="26" name="Rectangle 4"/>
          <p:cNvSpPr>
            <a:spLocks noChangeArrowheads="1"/>
          </p:cNvSpPr>
          <p:nvPr/>
        </p:nvSpPr>
        <p:spPr bwMode="auto">
          <a:xfrm>
            <a:off x="575940" y="1412776"/>
            <a:ext cx="801434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新システムには、従来の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FAX</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自動送信機能がありません。</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各取引先様におかれましては省力化および</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FAX</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通信費削減のため、原則的に</a:t>
            </a:r>
            <a:r>
              <a:rPr lang="en-US" altLang="ja-JP" sz="2400" dirty="0" err="1">
                <a:latin typeface="Meiryo UI" panose="020B0604030504040204" pitchFamily="50" charset="-128"/>
                <a:ea typeface="Meiryo UI" panose="020B0604030504040204" pitchFamily="50" charset="-128"/>
                <a:cs typeface="Meiryo UI" panose="020B0604030504040204" pitchFamily="50" charset="-128"/>
              </a:rPr>
              <a:t>Avio</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Web-EDI System</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を導入して頂けますようご協力ください。</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止むを得ない理由で新システムの導入が困難な取引先様には、注文書等の各種帳票</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当社の担当者からＥメールまたは</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FAX</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でお送りします。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446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6</a:t>
            </a:fld>
            <a:endParaRPr lang="en-US" altLang="ja-JP" sz="1600" smtClean="0">
              <a:solidFill>
                <a:srgbClr val="3333CC"/>
              </a:solidFill>
              <a:latin typeface="Arial" charset="0"/>
              <a:ea typeface="Dotum" pitchFamily="34" charset="-127"/>
            </a:endParaRPr>
          </a:p>
        </p:txBody>
      </p:sp>
      <p:sp>
        <p:nvSpPr>
          <p:cNvPr id="3"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ja-JP" altLang="en-US" sz="2800" b="1" dirty="0" smtClean="0">
                <a:latin typeface="Meiryo UI" pitchFamily="50" charset="-128"/>
                <a:ea typeface="Meiryo UI" pitchFamily="50" charset="-128"/>
                <a:cs typeface="Meiryo UI" pitchFamily="50" charset="-128"/>
              </a:rPr>
              <a:t>帳票</a:t>
            </a:r>
            <a:r>
              <a:rPr lang="en-US" altLang="ja-JP" sz="2800" b="1" dirty="0" smtClean="0">
                <a:latin typeface="Meiryo UI" pitchFamily="50" charset="-128"/>
                <a:ea typeface="Meiryo UI" pitchFamily="50" charset="-128"/>
                <a:cs typeface="Meiryo UI" pitchFamily="50" charset="-128"/>
              </a:rPr>
              <a:t>NPS</a:t>
            </a:r>
            <a:r>
              <a:rPr lang="ja-JP" altLang="en-US" sz="2800" b="1" dirty="0" smtClean="0">
                <a:latin typeface="Meiryo UI" pitchFamily="50" charset="-128"/>
                <a:ea typeface="Meiryo UI" pitchFamily="50" charset="-128"/>
                <a:cs typeface="Meiryo UI" pitchFamily="50" charset="-128"/>
              </a:rPr>
              <a:t>をご使用中の取引先様へ</a:t>
            </a:r>
            <a:endParaRPr lang="en-US" altLang="ja-JP" sz="2800" b="1" dirty="0">
              <a:latin typeface="Meiryo UI" pitchFamily="50" charset="-128"/>
              <a:ea typeface="Meiryo UI" pitchFamily="50" charset="-128"/>
              <a:cs typeface="Meiryo UI" pitchFamily="50" charset="-128"/>
            </a:endParaRPr>
          </a:p>
        </p:txBody>
      </p:sp>
      <p:sp>
        <p:nvSpPr>
          <p:cNvPr id="26" name="Rectangle 4"/>
          <p:cNvSpPr>
            <a:spLocks noChangeArrowheads="1"/>
          </p:cNvSpPr>
          <p:nvPr/>
        </p:nvSpPr>
        <p:spPr bwMode="auto">
          <a:xfrm>
            <a:off x="575940" y="1412776"/>
            <a:ext cx="80143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従来の帳票</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NPS</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と同様に、</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ブラウザ上で注文書・納品書等の帳票類を</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PDF</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形式でダウンロードして頂けます。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なお、各種帳票の印刷には専用ソフトウェア「</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Print tool for e-show-buy</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無料</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）のインストールが必要です。</a:t>
            </a:r>
          </a:p>
        </p:txBody>
      </p:sp>
    </p:spTree>
    <p:extLst>
      <p:ext uri="{BB962C8B-B14F-4D97-AF65-F5344CB8AC3E}">
        <p14:creationId xmlns:p14="http://schemas.microsoft.com/office/powerpoint/2010/main" val="1942467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7</a:t>
            </a:fld>
            <a:endParaRPr lang="en-US" altLang="ja-JP" sz="1600" smtClean="0">
              <a:solidFill>
                <a:srgbClr val="3333CC"/>
              </a:solidFill>
              <a:latin typeface="Arial" charset="0"/>
              <a:ea typeface="Dotum" pitchFamily="34" charset="-127"/>
            </a:endParaRPr>
          </a:p>
        </p:txBody>
      </p:sp>
      <p:sp>
        <p:nvSpPr>
          <p:cNvPr id="3"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en-US" altLang="ja-JP" sz="2800" b="1" dirty="0" smtClean="0">
                <a:latin typeface="Meiryo UI" pitchFamily="50" charset="-128"/>
                <a:ea typeface="Meiryo UI" pitchFamily="50" charset="-128"/>
                <a:cs typeface="Meiryo UI" pitchFamily="50" charset="-128"/>
              </a:rPr>
              <a:t>EDI</a:t>
            </a:r>
            <a:r>
              <a:rPr lang="ja-JP" altLang="en-US" sz="2800" b="1" dirty="0" smtClean="0">
                <a:latin typeface="Meiryo UI" pitchFamily="50" charset="-128"/>
                <a:ea typeface="Meiryo UI" pitchFamily="50" charset="-128"/>
                <a:cs typeface="Meiryo UI" pitchFamily="50" charset="-128"/>
              </a:rPr>
              <a:t>をご利用中の取引先様へ</a:t>
            </a:r>
            <a:endParaRPr lang="en-US" altLang="ja-JP" sz="2800" b="1" dirty="0">
              <a:latin typeface="Meiryo UI" pitchFamily="50" charset="-128"/>
              <a:ea typeface="Meiryo UI" pitchFamily="50" charset="-128"/>
              <a:cs typeface="Meiryo UI" pitchFamily="50" charset="-128"/>
            </a:endParaRPr>
          </a:p>
        </p:txBody>
      </p:sp>
      <p:sp>
        <p:nvSpPr>
          <p:cNvPr id="26" name="Rectangle 4"/>
          <p:cNvSpPr>
            <a:spLocks noChangeArrowheads="1"/>
          </p:cNvSpPr>
          <p:nvPr/>
        </p:nvSpPr>
        <p:spPr bwMode="auto">
          <a:xfrm>
            <a:off x="468313" y="1340768"/>
            <a:ext cx="83156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ファイル転送型</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EDI</a:t>
            </a:r>
            <a:r>
              <a:rPr lang="ja-JP" altLang="en-US" sz="24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および</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NEC</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グループ用の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Web-EDI</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をご利用中の取引先様へお知らせします。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EDI</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データは</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Excel</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csv</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形式でダウンロードして頂く形となります。従来とはデータレイアウトが異なりますので、誠に恐れ入りますが貴社システムの変更をお願いします。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新しい</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データレイアウトは別途ご提供致します。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5794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8</a:t>
            </a:fld>
            <a:endParaRPr lang="en-US" altLang="ja-JP" sz="1600" smtClean="0">
              <a:solidFill>
                <a:srgbClr val="3333CC"/>
              </a:solidFill>
              <a:latin typeface="Arial" charset="0"/>
              <a:ea typeface="Dotum" pitchFamily="34" charset="-127"/>
            </a:endParaRPr>
          </a:p>
        </p:txBody>
      </p:sp>
      <p:sp>
        <p:nvSpPr>
          <p:cNvPr id="6"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ja-JP" altLang="en-US" sz="2800" b="1" dirty="0" smtClean="0">
                <a:latin typeface="Meiryo UI" pitchFamily="50" charset="-128"/>
                <a:ea typeface="Meiryo UI" pitchFamily="50" charset="-128"/>
                <a:cs typeface="Meiryo UI" pitchFamily="50" charset="-128"/>
              </a:rPr>
              <a:t>機能説明</a:t>
            </a:r>
            <a:endParaRPr lang="en-US" altLang="ja-JP" sz="2800" b="1" dirty="0">
              <a:latin typeface="Meiryo UI" pitchFamily="50" charset="-128"/>
              <a:ea typeface="Meiryo UI" pitchFamily="50" charset="-128"/>
              <a:cs typeface="Meiryo UI" pitchFamily="50" charset="-128"/>
            </a:endParaRPr>
          </a:p>
        </p:txBody>
      </p:sp>
      <p:sp>
        <p:nvSpPr>
          <p:cNvPr id="7" name="Rectangle 88"/>
          <p:cNvSpPr>
            <a:spLocks noChangeArrowheads="1"/>
          </p:cNvSpPr>
          <p:nvPr/>
        </p:nvSpPr>
        <p:spPr bwMode="auto">
          <a:xfrm>
            <a:off x="4377268" y="1432231"/>
            <a:ext cx="4212000" cy="4726092"/>
          </a:xfrm>
          <a:prstGeom prst="rect">
            <a:avLst/>
          </a:prstGeom>
          <a:solidFill>
            <a:srgbClr val="CEE6CE"/>
          </a:solidFill>
          <a:ln w="9525">
            <a:noFill/>
            <a:miter lim="800000"/>
            <a:headEnd/>
            <a:tailEnd/>
          </a:ln>
        </p:spPr>
        <p:txBody>
          <a:bodyPr wrap="none" anchor="ctr"/>
          <a:lstStyle/>
          <a:p>
            <a:endParaRPr lang="ja-JP" altLang="en-US"/>
          </a:p>
        </p:txBody>
      </p:sp>
      <p:sp>
        <p:nvSpPr>
          <p:cNvPr id="8" name="AutoShape 89"/>
          <p:cNvSpPr>
            <a:spLocks noChangeArrowheads="1"/>
          </p:cNvSpPr>
          <p:nvPr/>
        </p:nvSpPr>
        <p:spPr bwMode="auto">
          <a:xfrm>
            <a:off x="6499800" y="1617440"/>
            <a:ext cx="1990800" cy="615950"/>
          </a:xfrm>
          <a:prstGeom prst="roundRect">
            <a:avLst>
              <a:gd name="adj" fmla="val 16667"/>
            </a:avLst>
          </a:prstGeom>
          <a:solidFill>
            <a:schemeClr val="bg1"/>
          </a:solidFill>
          <a:ln w="9525">
            <a:solidFill>
              <a:schemeClr val="tx1"/>
            </a:solidFill>
            <a:miter lim="800000"/>
            <a:headEnd/>
            <a:tailEnd/>
          </a:ln>
        </p:spPr>
        <p:txBody>
          <a:bodyPr wrap="none" anchor="ctr"/>
          <a:lstStyle/>
          <a:p>
            <a:r>
              <a:rPr lang="ja-JP" altLang="en-US" sz="1200" b="1">
                <a:latin typeface="Century Gothic" pitchFamily="34" charset="0"/>
                <a:ea typeface="ＭＳ Ｐ明朝" pitchFamily="18" charset="-128"/>
              </a:rPr>
              <a:t>注文書印刷</a:t>
            </a:r>
          </a:p>
          <a:p>
            <a:r>
              <a:rPr lang="ja-JP" altLang="en-US" sz="1200" b="1">
                <a:latin typeface="Century Gothic" pitchFamily="34" charset="0"/>
                <a:ea typeface="ＭＳ Ｐ明朝" pitchFamily="18" charset="-128"/>
              </a:rPr>
              <a:t>注文一覧</a:t>
            </a:r>
            <a:r>
              <a:rPr lang="en-US" altLang="ja-JP" sz="1200" b="1">
                <a:latin typeface="Century Gothic" pitchFamily="34" charset="0"/>
                <a:ea typeface="ＭＳ Ｐ明朝" pitchFamily="18" charset="-128"/>
              </a:rPr>
              <a:t>/</a:t>
            </a:r>
            <a:r>
              <a:rPr lang="ja-JP" altLang="en-US" sz="1200" b="1">
                <a:latin typeface="Century Gothic" pitchFamily="34" charset="0"/>
                <a:ea typeface="ＭＳ Ｐ明朝" pitchFamily="18" charset="-128"/>
              </a:rPr>
              <a:t>注残一覧印刷</a:t>
            </a:r>
          </a:p>
          <a:p>
            <a:r>
              <a:rPr lang="ja-JP" altLang="en-US" sz="1200" b="1">
                <a:latin typeface="Century Gothic" pitchFamily="34" charset="0"/>
                <a:ea typeface="ＭＳ Ｐ明朝" pitchFamily="18" charset="-128"/>
              </a:rPr>
              <a:t>注文情報ダウンロード</a:t>
            </a:r>
          </a:p>
        </p:txBody>
      </p:sp>
      <p:sp>
        <p:nvSpPr>
          <p:cNvPr id="9" name="Rectangle 90"/>
          <p:cNvSpPr>
            <a:spLocks noChangeArrowheads="1"/>
          </p:cNvSpPr>
          <p:nvPr/>
        </p:nvSpPr>
        <p:spPr bwMode="auto">
          <a:xfrm>
            <a:off x="702568" y="1052736"/>
            <a:ext cx="2286000" cy="5127899"/>
          </a:xfrm>
          <a:prstGeom prst="rect">
            <a:avLst/>
          </a:prstGeom>
          <a:noFill/>
          <a:ln w="9525">
            <a:solidFill>
              <a:schemeClr val="tx1"/>
            </a:solidFill>
            <a:miter lim="800000"/>
            <a:headEnd/>
            <a:tailEnd/>
          </a:ln>
        </p:spPr>
        <p:txBody>
          <a:bodyPr wrap="none" anchor="ctr"/>
          <a:lstStyle/>
          <a:p>
            <a:endParaRPr lang="ja-JP" altLang="en-US"/>
          </a:p>
        </p:txBody>
      </p:sp>
      <p:sp>
        <p:nvSpPr>
          <p:cNvPr id="10" name="Rectangle 91"/>
          <p:cNvSpPr>
            <a:spLocks noChangeArrowheads="1"/>
          </p:cNvSpPr>
          <p:nvPr/>
        </p:nvSpPr>
        <p:spPr bwMode="auto">
          <a:xfrm>
            <a:off x="4283968" y="1052736"/>
            <a:ext cx="4329113" cy="5127899"/>
          </a:xfrm>
          <a:prstGeom prst="rect">
            <a:avLst/>
          </a:prstGeom>
          <a:noFill/>
          <a:ln w="9525">
            <a:solidFill>
              <a:schemeClr val="tx1"/>
            </a:solidFill>
            <a:miter lim="800000"/>
            <a:headEnd/>
            <a:tailEnd/>
          </a:ln>
        </p:spPr>
        <p:txBody>
          <a:bodyPr wrap="none" anchor="ctr"/>
          <a:lstStyle/>
          <a:p>
            <a:endParaRPr lang="ja-JP" altLang="en-US"/>
          </a:p>
        </p:txBody>
      </p:sp>
      <p:sp>
        <p:nvSpPr>
          <p:cNvPr id="11" name="Rectangle 92"/>
          <p:cNvSpPr>
            <a:spLocks noChangeArrowheads="1"/>
          </p:cNvSpPr>
          <p:nvPr/>
        </p:nvSpPr>
        <p:spPr bwMode="auto">
          <a:xfrm>
            <a:off x="778768" y="1433735"/>
            <a:ext cx="2133600" cy="4724587"/>
          </a:xfrm>
          <a:prstGeom prst="rect">
            <a:avLst/>
          </a:prstGeom>
          <a:solidFill>
            <a:srgbClr val="CCCCFF"/>
          </a:solidFill>
          <a:ln w="9525">
            <a:noFill/>
            <a:miter lim="800000"/>
            <a:headEnd/>
            <a:tailEnd/>
          </a:ln>
        </p:spPr>
        <p:txBody>
          <a:bodyPr wrap="none" anchor="ctr"/>
          <a:lstStyle/>
          <a:p>
            <a:endParaRPr lang="ja-JP" altLang="en-US"/>
          </a:p>
        </p:txBody>
      </p:sp>
      <p:sp>
        <p:nvSpPr>
          <p:cNvPr id="12" name="Text Box 93"/>
          <p:cNvSpPr txBox="1">
            <a:spLocks noChangeArrowheads="1"/>
          </p:cNvSpPr>
          <p:nvPr/>
        </p:nvSpPr>
        <p:spPr bwMode="auto">
          <a:xfrm>
            <a:off x="4366099" y="1119575"/>
            <a:ext cx="4202532" cy="307777"/>
          </a:xfrm>
          <a:prstGeom prst="rect">
            <a:avLst/>
          </a:prstGeom>
          <a:gradFill rotWithShape="0">
            <a:gsLst>
              <a:gs pos="0">
                <a:schemeClr val="accent1"/>
              </a:gs>
              <a:gs pos="50000">
                <a:schemeClr val="bg1"/>
              </a:gs>
              <a:gs pos="100000">
                <a:schemeClr val="accent1"/>
              </a:gs>
            </a:gsLst>
            <a:lin ang="5400000" scaled="1"/>
          </a:gradFill>
          <a:ln w="9525">
            <a:noFill/>
            <a:miter lim="800000"/>
            <a:headEnd/>
            <a:tailEnd/>
          </a:ln>
          <a:effectLst/>
        </p:spPr>
        <p:txBody>
          <a:bodyPr wrap="square">
            <a:spAutoFit/>
          </a:bodyPr>
          <a:lstStyle/>
          <a:p>
            <a:pPr algn="ctr">
              <a:spcBef>
                <a:spcPct val="50000"/>
              </a:spcBef>
              <a:defRPr/>
            </a:pPr>
            <a:r>
              <a:rPr lang="ja-JP" altLang="en-US" sz="1400" dirty="0" smtClean="0">
                <a:solidFill>
                  <a:srgbClr val="000000"/>
                </a:solidFill>
                <a:latin typeface="Century Gothic" pitchFamily="34" charset="0"/>
                <a:ea typeface="HGS創英角ｺﾞｼｯｸUB" pitchFamily="50" charset="-128"/>
              </a:rPr>
              <a:t>取引先様</a:t>
            </a:r>
            <a:endParaRPr lang="ja-JP" altLang="en-US" sz="1400" dirty="0">
              <a:solidFill>
                <a:srgbClr val="000000"/>
              </a:solidFill>
              <a:latin typeface="Century Gothic" pitchFamily="34" charset="0"/>
              <a:ea typeface="HGS創英角ｺﾞｼｯｸUB" pitchFamily="50" charset="-128"/>
            </a:endParaRPr>
          </a:p>
        </p:txBody>
      </p:sp>
      <p:sp>
        <p:nvSpPr>
          <p:cNvPr id="13" name="Text Box 97"/>
          <p:cNvSpPr txBox="1">
            <a:spLocks noChangeArrowheads="1"/>
          </p:cNvSpPr>
          <p:nvPr/>
        </p:nvSpPr>
        <p:spPr bwMode="auto">
          <a:xfrm>
            <a:off x="4749106" y="1628101"/>
            <a:ext cx="1371600" cy="307777"/>
          </a:xfrm>
          <a:prstGeom prst="rect">
            <a:avLst/>
          </a:prstGeom>
          <a:solidFill>
            <a:schemeClr val="bg1"/>
          </a:solidFill>
          <a:ln w="9525">
            <a:solidFill>
              <a:schemeClr val="tx1"/>
            </a:solidFill>
            <a:miter lim="800000"/>
            <a:headEnd/>
            <a:tailEnd/>
          </a:ln>
          <a:effectLst/>
        </p:spPr>
        <p:txBody>
          <a:bodyPr anchor="ctr" anchorCtr="1">
            <a:spAutoFit/>
          </a:bodyPr>
          <a:lstStyle/>
          <a:p>
            <a:pPr algn="ctr">
              <a:defRPr/>
            </a:pPr>
            <a:r>
              <a:rPr lang="ja-JP" altLang="en-US" sz="1400" b="1">
                <a:latin typeface="Century Gothic" pitchFamily="34" charset="0"/>
                <a:ea typeface="ＭＳ Ｐ明朝" pitchFamily="18" charset="-128"/>
              </a:rPr>
              <a:t>受注照会</a:t>
            </a:r>
          </a:p>
        </p:txBody>
      </p:sp>
      <p:sp>
        <p:nvSpPr>
          <p:cNvPr id="14" name="AutoShape 102"/>
          <p:cNvSpPr>
            <a:spLocks noChangeArrowheads="1"/>
          </p:cNvSpPr>
          <p:nvPr/>
        </p:nvSpPr>
        <p:spPr bwMode="auto">
          <a:xfrm>
            <a:off x="4733601" y="3197900"/>
            <a:ext cx="1371600" cy="423471"/>
          </a:xfrm>
          <a:prstGeom prst="flowChartDocument">
            <a:avLst/>
          </a:prstGeom>
          <a:solidFill>
            <a:srgbClr val="CCFFCC"/>
          </a:solidFill>
          <a:ln w="9525">
            <a:solidFill>
              <a:schemeClr val="tx1"/>
            </a:solidFill>
            <a:miter lim="800000"/>
            <a:headEnd/>
            <a:tailEnd/>
          </a:ln>
        </p:spPr>
        <p:txBody>
          <a:bodyPr wrap="none" anchor="ctr"/>
          <a:lstStyle/>
          <a:p>
            <a:pPr algn="ctr"/>
            <a:r>
              <a:rPr lang="ja-JP" altLang="en-US" sz="1400" dirty="0">
                <a:latin typeface="HGS創英角ｺﾞｼｯｸUB" panose="020B0900000000000000" pitchFamily="50" charset="-128"/>
                <a:ea typeface="HGS創英角ｺﾞｼｯｸUB" panose="020B0900000000000000" pitchFamily="50" charset="-128"/>
              </a:rPr>
              <a:t>納品伝票</a:t>
            </a:r>
          </a:p>
        </p:txBody>
      </p:sp>
      <p:sp>
        <p:nvSpPr>
          <p:cNvPr id="15" name="Line 103"/>
          <p:cNvSpPr>
            <a:spLocks noChangeShapeType="1"/>
          </p:cNvSpPr>
          <p:nvPr/>
        </p:nvSpPr>
        <p:spPr bwMode="auto">
          <a:xfrm>
            <a:off x="5444480" y="2877616"/>
            <a:ext cx="0" cy="324000"/>
          </a:xfrm>
          <a:prstGeom prst="line">
            <a:avLst/>
          </a:prstGeom>
          <a:noFill/>
          <a:ln w="9525">
            <a:solidFill>
              <a:schemeClr val="tx1"/>
            </a:solidFill>
            <a:round/>
            <a:headEnd/>
            <a:tailEnd type="triangle" w="med" len="med"/>
          </a:ln>
        </p:spPr>
        <p:txBody>
          <a:bodyPr/>
          <a:lstStyle/>
          <a:p>
            <a:endParaRPr lang="ja-JP" altLang="en-US"/>
          </a:p>
        </p:txBody>
      </p:sp>
      <p:sp>
        <p:nvSpPr>
          <p:cNvPr id="16" name="Text Box 107"/>
          <p:cNvSpPr txBox="1">
            <a:spLocks noChangeArrowheads="1"/>
          </p:cNvSpPr>
          <p:nvPr/>
        </p:nvSpPr>
        <p:spPr bwMode="auto">
          <a:xfrm>
            <a:off x="778768" y="1128936"/>
            <a:ext cx="2133600" cy="307777"/>
          </a:xfrm>
          <a:prstGeom prst="rect">
            <a:avLst/>
          </a:prstGeom>
          <a:gradFill rotWithShape="0">
            <a:gsLst>
              <a:gs pos="0">
                <a:srgbClr val="9999FF"/>
              </a:gs>
              <a:gs pos="50000">
                <a:srgbClr val="FFFFFF"/>
              </a:gs>
              <a:gs pos="100000">
                <a:srgbClr val="9999FF"/>
              </a:gs>
            </a:gsLst>
            <a:lin ang="5400000" scaled="1"/>
          </a:gradFill>
          <a:ln w="9525">
            <a:noFill/>
            <a:miter lim="800000"/>
            <a:headEnd/>
            <a:tailEnd/>
          </a:ln>
        </p:spPr>
        <p:txBody>
          <a:bodyPr>
            <a:spAutoFit/>
          </a:bodyPr>
          <a:lstStyle/>
          <a:p>
            <a:pPr algn="ctr">
              <a:spcBef>
                <a:spcPct val="50000"/>
              </a:spcBef>
            </a:pPr>
            <a:r>
              <a:rPr lang="ja-JP" altLang="en-US" sz="1400" dirty="0">
                <a:solidFill>
                  <a:srgbClr val="000000"/>
                </a:solidFill>
                <a:latin typeface="HGS創英角ｺﾞｼｯｸUB" pitchFamily="50" charset="-128"/>
                <a:ea typeface="HGS創英角ｺﾞｼｯｸUB" pitchFamily="50" charset="-128"/>
              </a:rPr>
              <a:t>日本アビオニクス</a:t>
            </a:r>
            <a:r>
              <a:rPr lang="en-US" altLang="ja-JP" sz="1400" dirty="0">
                <a:solidFill>
                  <a:srgbClr val="000000"/>
                </a:solidFill>
                <a:latin typeface="HGS創英角ｺﾞｼｯｸUB" pitchFamily="50" charset="-128"/>
                <a:ea typeface="HGS創英角ｺﾞｼｯｸUB" pitchFamily="50" charset="-128"/>
              </a:rPr>
              <a:t>(</a:t>
            </a:r>
            <a:r>
              <a:rPr lang="ja-JP" altLang="en-US" sz="1400" dirty="0">
                <a:solidFill>
                  <a:srgbClr val="000000"/>
                </a:solidFill>
                <a:latin typeface="HGS創英角ｺﾞｼｯｸUB" pitchFamily="50" charset="-128"/>
                <a:ea typeface="HGS創英角ｺﾞｼｯｸUB" pitchFamily="50" charset="-128"/>
              </a:rPr>
              <a:t>株</a:t>
            </a:r>
            <a:r>
              <a:rPr lang="en-US" altLang="ja-JP" sz="1400" dirty="0">
                <a:solidFill>
                  <a:srgbClr val="000000"/>
                </a:solidFill>
                <a:latin typeface="HGS創英角ｺﾞｼｯｸUB" pitchFamily="50" charset="-128"/>
                <a:ea typeface="HGS創英角ｺﾞｼｯｸUB" pitchFamily="50" charset="-128"/>
              </a:rPr>
              <a:t>)</a:t>
            </a:r>
            <a:endParaRPr lang="ja-JP" altLang="en-US" sz="1400" dirty="0">
              <a:latin typeface="HGS創英角ｺﾞｼｯｸUB" pitchFamily="50" charset="-128"/>
              <a:ea typeface="HGS創英角ｺﾞｼｯｸUB" pitchFamily="50" charset="-128"/>
            </a:endParaRPr>
          </a:p>
        </p:txBody>
      </p:sp>
      <p:sp>
        <p:nvSpPr>
          <p:cNvPr id="17" name="AutoShape 109"/>
          <p:cNvSpPr>
            <a:spLocks noChangeArrowheads="1"/>
          </p:cNvSpPr>
          <p:nvPr/>
        </p:nvSpPr>
        <p:spPr bwMode="auto">
          <a:xfrm>
            <a:off x="6123268" y="1711850"/>
            <a:ext cx="360000" cy="144000"/>
          </a:xfrm>
          <a:prstGeom prst="rightArrow">
            <a:avLst>
              <a:gd name="adj1" fmla="val 50000"/>
              <a:gd name="adj2" fmla="val 62500"/>
            </a:avLst>
          </a:prstGeom>
          <a:solidFill>
            <a:srgbClr val="FF00FF"/>
          </a:solidFill>
          <a:ln w="9525">
            <a:solidFill>
              <a:schemeClr val="tx1"/>
            </a:solidFill>
            <a:miter lim="800000"/>
            <a:headEnd/>
            <a:tailEnd/>
          </a:ln>
        </p:spPr>
        <p:txBody>
          <a:bodyPr wrap="none" anchor="ctr"/>
          <a:lstStyle/>
          <a:p>
            <a:endParaRPr lang="ja-JP" altLang="en-US"/>
          </a:p>
        </p:txBody>
      </p:sp>
      <p:sp>
        <p:nvSpPr>
          <p:cNvPr id="18" name="AutoShape 112"/>
          <p:cNvSpPr>
            <a:spLocks noChangeArrowheads="1"/>
          </p:cNvSpPr>
          <p:nvPr/>
        </p:nvSpPr>
        <p:spPr bwMode="auto">
          <a:xfrm>
            <a:off x="6122906" y="2716148"/>
            <a:ext cx="381000" cy="152400"/>
          </a:xfrm>
          <a:prstGeom prst="rightArrow">
            <a:avLst>
              <a:gd name="adj1" fmla="val 50000"/>
              <a:gd name="adj2" fmla="val 62500"/>
            </a:avLst>
          </a:prstGeom>
          <a:solidFill>
            <a:srgbClr val="FF00FF"/>
          </a:solidFill>
          <a:ln w="9525">
            <a:solidFill>
              <a:schemeClr val="tx1"/>
            </a:solidFill>
            <a:miter lim="800000"/>
            <a:headEnd/>
            <a:tailEnd/>
          </a:ln>
        </p:spPr>
        <p:txBody>
          <a:bodyPr wrap="none" anchor="ctr"/>
          <a:lstStyle/>
          <a:p>
            <a:endParaRPr lang="ja-JP" altLang="en-US"/>
          </a:p>
        </p:txBody>
      </p:sp>
      <p:sp>
        <p:nvSpPr>
          <p:cNvPr id="19" name="Line 113"/>
          <p:cNvSpPr>
            <a:spLocks noChangeShapeType="1"/>
          </p:cNvSpPr>
          <p:nvPr/>
        </p:nvSpPr>
        <p:spPr bwMode="auto">
          <a:xfrm>
            <a:off x="2470205" y="3402924"/>
            <a:ext cx="2268000" cy="1588"/>
          </a:xfrm>
          <a:prstGeom prst="line">
            <a:avLst/>
          </a:prstGeom>
          <a:noFill/>
          <a:ln w="12700">
            <a:solidFill>
              <a:schemeClr val="tx1"/>
            </a:solidFill>
            <a:prstDash val="dash"/>
            <a:round/>
            <a:headEnd type="triangle" w="med" len="med"/>
            <a:tailEnd/>
          </a:ln>
        </p:spPr>
        <p:txBody>
          <a:bodyPr/>
          <a:lstStyle/>
          <a:p>
            <a:endParaRPr lang="ja-JP" altLang="en-US"/>
          </a:p>
        </p:txBody>
      </p:sp>
      <p:sp>
        <p:nvSpPr>
          <p:cNvPr id="20" name="AutoShape 114"/>
          <p:cNvSpPr>
            <a:spLocks noChangeArrowheads="1"/>
          </p:cNvSpPr>
          <p:nvPr/>
        </p:nvSpPr>
        <p:spPr bwMode="auto">
          <a:xfrm>
            <a:off x="1092255" y="3172393"/>
            <a:ext cx="1377950" cy="396000"/>
          </a:xfrm>
          <a:prstGeom prst="roundRect">
            <a:avLst>
              <a:gd name="adj" fmla="val 16667"/>
            </a:avLst>
          </a:prstGeom>
          <a:solidFill>
            <a:srgbClr val="FFFFFF"/>
          </a:solidFill>
          <a:ln w="9525">
            <a:solidFill>
              <a:schemeClr val="tx1"/>
            </a:solidFill>
            <a:miter lim="800000"/>
            <a:headEnd/>
            <a:tailEnd/>
          </a:ln>
          <a:effectLst/>
        </p:spPr>
        <p:txBody>
          <a:bodyPr wrap="none" anchor="ctr"/>
          <a:lstStyle/>
          <a:p>
            <a:pPr algn="ctr">
              <a:defRPr/>
            </a:pPr>
            <a:r>
              <a:rPr lang="ja-JP" altLang="en-US" sz="1400" b="1">
                <a:latin typeface="Century Gothic" pitchFamily="34" charset="0"/>
                <a:ea typeface="ＭＳ Ｐ明朝" pitchFamily="18" charset="-128"/>
              </a:rPr>
              <a:t>受入処理</a:t>
            </a:r>
            <a:endParaRPr lang="ja-JP" altLang="en-US" sz="1400">
              <a:latin typeface="Century Gothic" pitchFamily="34" charset="0"/>
              <a:ea typeface="ＭＳ Ｐ明朝" pitchFamily="18" charset="-128"/>
            </a:endParaRPr>
          </a:p>
        </p:txBody>
      </p:sp>
      <p:sp>
        <p:nvSpPr>
          <p:cNvPr id="21" name="AutoShape 134"/>
          <p:cNvSpPr>
            <a:spLocks noChangeArrowheads="1"/>
          </p:cNvSpPr>
          <p:nvPr/>
        </p:nvSpPr>
        <p:spPr bwMode="auto">
          <a:xfrm>
            <a:off x="6503470" y="2625552"/>
            <a:ext cx="1990800" cy="431800"/>
          </a:xfrm>
          <a:prstGeom prst="roundRect">
            <a:avLst>
              <a:gd name="adj" fmla="val 16667"/>
            </a:avLst>
          </a:prstGeom>
          <a:solidFill>
            <a:schemeClr val="bg1"/>
          </a:solidFill>
          <a:ln w="9525">
            <a:solidFill>
              <a:schemeClr val="tx1"/>
            </a:solidFill>
            <a:miter lim="800000"/>
            <a:headEnd/>
            <a:tailEnd/>
          </a:ln>
        </p:spPr>
        <p:txBody>
          <a:bodyPr wrap="none" anchor="ctr"/>
          <a:lstStyle/>
          <a:p>
            <a:r>
              <a:rPr lang="zh-TW" altLang="en-US" sz="1200" b="1" dirty="0">
                <a:latin typeface="Century Gothic" pitchFamily="34" charset="0"/>
                <a:ea typeface="ＭＳ Ｐ明朝" pitchFamily="18" charset="-128"/>
              </a:rPr>
              <a:t>納品伝票</a:t>
            </a:r>
            <a:r>
              <a:rPr lang="ja-JP" altLang="en-US" sz="1200" b="1" dirty="0">
                <a:latin typeface="Century Gothic" pitchFamily="34" charset="0"/>
                <a:ea typeface="ＭＳ Ｐ明朝" pitchFamily="18" charset="-128"/>
              </a:rPr>
              <a:t>印刷</a:t>
            </a:r>
          </a:p>
          <a:p>
            <a:r>
              <a:rPr lang="ja-JP" altLang="en-US" sz="1200" b="1" dirty="0">
                <a:latin typeface="Century Gothic" pitchFamily="34" charset="0"/>
                <a:ea typeface="ＭＳ Ｐ明朝" pitchFamily="18" charset="-128"/>
              </a:rPr>
              <a:t>出荷予定一覧印刷</a:t>
            </a:r>
          </a:p>
        </p:txBody>
      </p:sp>
      <p:sp>
        <p:nvSpPr>
          <p:cNvPr id="22" name="Text Box 129">
            <a:extLst>
              <a:ext uri="{FF2B5EF4-FFF2-40B4-BE49-F238E27FC236}">
                <a16:creationId xmlns:a16="http://schemas.microsoft.com/office/drawing/2014/main" id="{59F59D7F-A187-41C6-AFE0-5A84EBA880A6}"/>
              </a:ext>
            </a:extLst>
          </p:cNvPr>
          <p:cNvSpPr txBox="1">
            <a:spLocks noChangeArrowheads="1"/>
          </p:cNvSpPr>
          <p:nvPr/>
        </p:nvSpPr>
        <p:spPr bwMode="auto">
          <a:xfrm>
            <a:off x="1117096" y="5441355"/>
            <a:ext cx="1371600" cy="396000"/>
          </a:xfrm>
          <a:prstGeom prst="rect">
            <a:avLst/>
          </a:prstGeom>
          <a:solidFill>
            <a:schemeClr val="bg1"/>
          </a:solidFill>
          <a:ln w="9525">
            <a:solidFill>
              <a:schemeClr val="tx1"/>
            </a:solidFill>
            <a:miter lim="800000"/>
            <a:headEnd/>
            <a:tailEnd/>
          </a:ln>
          <a:effectLst/>
        </p:spPr>
        <p:txBody>
          <a:bodyPr anchor="ctr">
            <a:noAutofit/>
          </a:bodyPr>
          <a:lstStyle/>
          <a:p>
            <a:pPr algn="ctr">
              <a:defRPr/>
            </a:pPr>
            <a:r>
              <a:rPr lang="ja-JP" altLang="en-US" sz="900" b="1" dirty="0">
                <a:latin typeface="Century Gothic" pitchFamily="34" charset="0"/>
                <a:ea typeface="ＭＳ Ｐ明朝" pitchFamily="18" charset="-128"/>
              </a:rPr>
              <a:t>企業間コミュニケーション</a:t>
            </a:r>
          </a:p>
        </p:txBody>
      </p:sp>
      <p:sp>
        <p:nvSpPr>
          <p:cNvPr id="23" name="Text Box 124">
            <a:extLst>
              <a:ext uri="{FF2B5EF4-FFF2-40B4-BE49-F238E27FC236}">
                <a16:creationId xmlns:a16="http://schemas.microsoft.com/office/drawing/2014/main" id="{F7F30505-721D-4C6E-B2B3-EB20AAD2CA94}"/>
              </a:ext>
            </a:extLst>
          </p:cNvPr>
          <p:cNvSpPr txBox="1">
            <a:spLocks noChangeArrowheads="1"/>
          </p:cNvSpPr>
          <p:nvPr/>
        </p:nvSpPr>
        <p:spPr bwMode="auto">
          <a:xfrm>
            <a:off x="1150243" y="1639855"/>
            <a:ext cx="1371600" cy="307777"/>
          </a:xfrm>
          <a:prstGeom prst="rect">
            <a:avLst/>
          </a:prstGeom>
          <a:solidFill>
            <a:schemeClr val="bg1"/>
          </a:solidFill>
          <a:ln w="9525">
            <a:solidFill>
              <a:schemeClr val="tx1"/>
            </a:solidFill>
            <a:miter lim="800000"/>
            <a:headEnd/>
            <a:tailEnd/>
          </a:ln>
        </p:spPr>
        <p:txBody>
          <a:bodyPr anchor="ctr" anchorCtr="1">
            <a:spAutoFit/>
          </a:bodyPr>
          <a:lstStyle/>
          <a:p>
            <a:pPr algn="ctr"/>
            <a:r>
              <a:rPr lang="ja-JP" altLang="en-US" sz="1400" b="1" dirty="0">
                <a:latin typeface="Century Gothic" pitchFamily="34" charset="0"/>
                <a:ea typeface="ＭＳ Ｐ明朝" charset="-128"/>
              </a:rPr>
              <a:t>発注照会</a:t>
            </a:r>
          </a:p>
        </p:txBody>
      </p:sp>
      <p:sp>
        <p:nvSpPr>
          <p:cNvPr id="24" name="Text Box 124">
            <a:extLst>
              <a:ext uri="{FF2B5EF4-FFF2-40B4-BE49-F238E27FC236}">
                <a16:creationId xmlns:a16="http://schemas.microsoft.com/office/drawing/2014/main" id="{4C80109E-9504-4C4A-849A-0FD5CB996C42}"/>
              </a:ext>
            </a:extLst>
          </p:cNvPr>
          <p:cNvSpPr txBox="1">
            <a:spLocks noChangeArrowheads="1"/>
          </p:cNvSpPr>
          <p:nvPr/>
        </p:nvSpPr>
        <p:spPr bwMode="auto">
          <a:xfrm>
            <a:off x="1143413" y="2173759"/>
            <a:ext cx="1371600" cy="307777"/>
          </a:xfrm>
          <a:prstGeom prst="rect">
            <a:avLst/>
          </a:prstGeom>
          <a:solidFill>
            <a:schemeClr val="bg1"/>
          </a:solidFill>
          <a:ln w="9525">
            <a:solidFill>
              <a:schemeClr val="tx1"/>
            </a:solidFill>
            <a:miter lim="800000"/>
            <a:headEnd/>
            <a:tailEnd/>
          </a:ln>
        </p:spPr>
        <p:txBody>
          <a:bodyPr anchor="ctr" anchorCtr="1">
            <a:spAutoFit/>
          </a:bodyPr>
          <a:lstStyle/>
          <a:p>
            <a:pPr algn="ctr"/>
            <a:r>
              <a:rPr lang="ja-JP" altLang="en-US" sz="1400" b="1" dirty="0">
                <a:latin typeface="Century Gothic" pitchFamily="34" charset="0"/>
                <a:ea typeface="ＭＳ Ｐ明朝" charset="-128"/>
              </a:rPr>
              <a:t>納入指示</a:t>
            </a:r>
          </a:p>
        </p:txBody>
      </p:sp>
      <p:sp>
        <p:nvSpPr>
          <p:cNvPr id="25" name="Text Box 124">
            <a:extLst>
              <a:ext uri="{FF2B5EF4-FFF2-40B4-BE49-F238E27FC236}">
                <a16:creationId xmlns:a16="http://schemas.microsoft.com/office/drawing/2014/main" id="{DC7F0433-D218-439C-98F3-F426C7ED5E52}"/>
              </a:ext>
            </a:extLst>
          </p:cNvPr>
          <p:cNvSpPr txBox="1">
            <a:spLocks noChangeArrowheads="1"/>
          </p:cNvSpPr>
          <p:nvPr/>
        </p:nvSpPr>
        <p:spPr bwMode="auto">
          <a:xfrm>
            <a:off x="1144804" y="2650073"/>
            <a:ext cx="1371600" cy="307777"/>
          </a:xfrm>
          <a:prstGeom prst="rect">
            <a:avLst/>
          </a:prstGeom>
          <a:solidFill>
            <a:schemeClr val="bg1"/>
          </a:solidFill>
          <a:ln w="9525">
            <a:solidFill>
              <a:schemeClr val="tx1"/>
            </a:solidFill>
            <a:miter lim="800000"/>
            <a:headEnd/>
            <a:tailEnd/>
          </a:ln>
        </p:spPr>
        <p:txBody>
          <a:bodyPr anchor="ctr" anchorCtr="1">
            <a:spAutoFit/>
          </a:bodyPr>
          <a:lstStyle/>
          <a:p>
            <a:pPr algn="ctr"/>
            <a:r>
              <a:rPr lang="ja-JP" altLang="en-US" sz="1400" b="1" dirty="0">
                <a:latin typeface="Century Gothic" pitchFamily="34" charset="0"/>
                <a:ea typeface="ＭＳ Ｐ明朝" charset="-128"/>
              </a:rPr>
              <a:t>入荷予定照会</a:t>
            </a:r>
          </a:p>
        </p:txBody>
      </p:sp>
      <p:sp>
        <p:nvSpPr>
          <p:cNvPr id="27" name="Text Box 124">
            <a:extLst>
              <a:ext uri="{FF2B5EF4-FFF2-40B4-BE49-F238E27FC236}">
                <a16:creationId xmlns:a16="http://schemas.microsoft.com/office/drawing/2014/main" id="{5BEA0402-8C56-4BF6-B28A-E2D10244706C}"/>
              </a:ext>
            </a:extLst>
          </p:cNvPr>
          <p:cNvSpPr txBox="1">
            <a:spLocks noChangeArrowheads="1"/>
          </p:cNvSpPr>
          <p:nvPr/>
        </p:nvSpPr>
        <p:spPr bwMode="auto">
          <a:xfrm>
            <a:off x="1135724" y="3735990"/>
            <a:ext cx="1371600" cy="307777"/>
          </a:xfrm>
          <a:prstGeom prst="rect">
            <a:avLst/>
          </a:prstGeom>
          <a:solidFill>
            <a:schemeClr val="bg1"/>
          </a:solidFill>
          <a:ln w="9525">
            <a:solidFill>
              <a:schemeClr val="tx1"/>
            </a:solidFill>
            <a:miter lim="800000"/>
            <a:headEnd/>
            <a:tailEnd/>
          </a:ln>
        </p:spPr>
        <p:txBody>
          <a:bodyPr anchor="ctr" anchorCtr="1">
            <a:spAutoFit/>
          </a:bodyPr>
          <a:lstStyle/>
          <a:p>
            <a:pPr algn="ctr"/>
            <a:r>
              <a:rPr lang="ja-JP" altLang="en-US" sz="1400" b="1" dirty="0">
                <a:latin typeface="Century Gothic" pitchFamily="34" charset="0"/>
                <a:ea typeface="ＭＳ Ｐ明朝" charset="-128"/>
              </a:rPr>
              <a:t>受領通知</a:t>
            </a:r>
          </a:p>
        </p:txBody>
      </p:sp>
      <p:sp>
        <p:nvSpPr>
          <p:cNvPr id="28" name="Line 111">
            <a:extLst>
              <a:ext uri="{FF2B5EF4-FFF2-40B4-BE49-F238E27FC236}">
                <a16:creationId xmlns:a16="http://schemas.microsoft.com/office/drawing/2014/main" id="{82022B49-035A-44F0-A92F-D03DC64851D1}"/>
              </a:ext>
            </a:extLst>
          </p:cNvPr>
          <p:cNvSpPr>
            <a:spLocks noChangeShapeType="1"/>
          </p:cNvSpPr>
          <p:nvPr/>
        </p:nvSpPr>
        <p:spPr bwMode="auto">
          <a:xfrm>
            <a:off x="2531368" y="1798869"/>
            <a:ext cx="2209800" cy="1588"/>
          </a:xfrm>
          <a:prstGeom prst="line">
            <a:avLst/>
          </a:prstGeom>
          <a:noFill/>
          <a:ln w="12700">
            <a:solidFill>
              <a:schemeClr val="tx1"/>
            </a:solidFill>
            <a:round/>
            <a:headEnd/>
            <a:tailEnd type="triangle" w="med" len="med"/>
          </a:ln>
        </p:spPr>
        <p:txBody>
          <a:bodyPr/>
          <a:lstStyle/>
          <a:p>
            <a:endParaRPr lang="ja-JP" altLang="en-US"/>
          </a:p>
        </p:txBody>
      </p:sp>
      <p:sp>
        <p:nvSpPr>
          <p:cNvPr id="29" name="Line 111">
            <a:extLst>
              <a:ext uri="{FF2B5EF4-FFF2-40B4-BE49-F238E27FC236}">
                <a16:creationId xmlns:a16="http://schemas.microsoft.com/office/drawing/2014/main" id="{DA50B646-E1EB-4294-8125-8E11E74887E1}"/>
              </a:ext>
            </a:extLst>
          </p:cNvPr>
          <p:cNvSpPr>
            <a:spLocks noChangeShapeType="1"/>
          </p:cNvSpPr>
          <p:nvPr/>
        </p:nvSpPr>
        <p:spPr bwMode="auto">
          <a:xfrm>
            <a:off x="2521843" y="2275965"/>
            <a:ext cx="2209800" cy="1588"/>
          </a:xfrm>
          <a:prstGeom prst="line">
            <a:avLst/>
          </a:prstGeom>
          <a:noFill/>
          <a:ln w="12700">
            <a:solidFill>
              <a:schemeClr val="tx1"/>
            </a:solidFill>
            <a:round/>
            <a:headEnd/>
            <a:tailEnd type="triangle" w="med" len="med"/>
          </a:ln>
        </p:spPr>
        <p:txBody>
          <a:bodyPr/>
          <a:lstStyle/>
          <a:p>
            <a:endParaRPr lang="ja-JP" altLang="en-US"/>
          </a:p>
        </p:txBody>
      </p:sp>
      <p:sp>
        <p:nvSpPr>
          <p:cNvPr id="30" name="Line 123">
            <a:extLst>
              <a:ext uri="{FF2B5EF4-FFF2-40B4-BE49-F238E27FC236}">
                <a16:creationId xmlns:a16="http://schemas.microsoft.com/office/drawing/2014/main" id="{6D0D21E5-83EB-48DF-9715-A2C5177F4D11}"/>
              </a:ext>
            </a:extLst>
          </p:cNvPr>
          <p:cNvSpPr>
            <a:spLocks noChangeShapeType="1"/>
          </p:cNvSpPr>
          <p:nvPr/>
        </p:nvSpPr>
        <p:spPr bwMode="auto">
          <a:xfrm>
            <a:off x="2521843" y="2386523"/>
            <a:ext cx="2209800" cy="1588"/>
          </a:xfrm>
          <a:prstGeom prst="line">
            <a:avLst/>
          </a:prstGeom>
          <a:noFill/>
          <a:ln w="12700">
            <a:solidFill>
              <a:schemeClr val="tx1"/>
            </a:solidFill>
            <a:round/>
            <a:headEnd type="triangle" w="med" len="med"/>
            <a:tailEnd/>
          </a:ln>
        </p:spPr>
        <p:txBody>
          <a:bodyPr/>
          <a:lstStyle/>
          <a:p>
            <a:endParaRPr lang="ja-JP" altLang="en-US"/>
          </a:p>
        </p:txBody>
      </p:sp>
      <p:sp>
        <p:nvSpPr>
          <p:cNvPr id="31" name="Text Box 97">
            <a:extLst>
              <a:ext uri="{FF2B5EF4-FFF2-40B4-BE49-F238E27FC236}">
                <a16:creationId xmlns:a16="http://schemas.microsoft.com/office/drawing/2014/main" id="{17E59600-BF7B-49D0-9626-CFC01CAA2866}"/>
              </a:ext>
            </a:extLst>
          </p:cNvPr>
          <p:cNvSpPr txBox="1">
            <a:spLocks noChangeArrowheads="1"/>
          </p:cNvSpPr>
          <p:nvPr/>
        </p:nvSpPr>
        <p:spPr bwMode="auto">
          <a:xfrm>
            <a:off x="4741297" y="2157508"/>
            <a:ext cx="1371600" cy="307777"/>
          </a:xfrm>
          <a:prstGeom prst="rect">
            <a:avLst/>
          </a:prstGeom>
          <a:solidFill>
            <a:schemeClr val="bg1"/>
          </a:solidFill>
          <a:ln w="9525">
            <a:solidFill>
              <a:schemeClr val="tx1"/>
            </a:solidFill>
            <a:miter lim="800000"/>
            <a:headEnd/>
            <a:tailEnd/>
          </a:ln>
          <a:effectLst/>
        </p:spPr>
        <p:txBody>
          <a:bodyPr anchor="ctr" anchorCtr="1">
            <a:spAutoFit/>
          </a:bodyPr>
          <a:lstStyle/>
          <a:p>
            <a:pPr algn="ctr">
              <a:defRPr/>
            </a:pPr>
            <a:r>
              <a:rPr lang="ja-JP" altLang="en-US" sz="1400" b="1" dirty="0">
                <a:latin typeface="Century Gothic" pitchFamily="34" charset="0"/>
                <a:ea typeface="ＭＳ Ｐ明朝" pitchFamily="18" charset="-128"/>
              </a:rPr>
              <a:t>納期回答</a:t>
            </a:r>
          </a:p>
        </p:txBody>
      </p:sp>
      <p:sp>
        <p:nvSpPr>
          <p:cNvPr id="32" name="Text Box 97">
            <a:extLst>
              <a:ext uri="{FF2B5EF4-FFF2-40B4-BE49-F238E27FC236}">
                <a16:creationId xmlns:a16="http://schemas.microsoft.com/office/drawing/2014/main" id="{8AC9BCAC-B772-4AA7-A866-A4EB2CBC4F0B}"/>
              </a:ext>
            </a:extLst>
          </p:cNvPr>
          <p:cNvSpPr txBox="1">
            <a:spLocks noChangeArrowheads="1"/>
          </p:cNvSpPr>
          <p:nvPr/>
        </p:nvSpPr>
        <p:spPr bwMode="auto">
          <a:xfrm>
            <a:off x="4741168" y="2637074"/>
            <a:ext cx="1371600" cy="307777"/>
          </a:xfrm>
          <a:prstGeom prst="rect">
            <a:avLst/>
          </a:prstGeom>
          <a:solidFill>
            <a:schemeClr val="bg1"/>
          </a:solidFill>
          <a:ln w="9525">
            <a:solidFill>
              <a:schemeClr val="tx1"/>
            </a:solidFill>
            <a:miter lim="800000"/>
            <a:headEnd/>
            <a:tailEnd/>
          </a:ln>
          <a:effectLst/>
        </p:spPr>
        <p:txBody>
          <a:bodyPr anchor="ctr" anchorCtr="1">
            <a:spAutoFit/>
          </a:bodyPr>
          <a:lstStyle/>
          <a:p>
            <a:pPr algn="ctr">
              <a:defRPr/>
            </a:pPr>
            <a:r>
              <a:rPr lang="ja-JP" altLang="en-US" sz="1400" b="1" dirty="0">
                <a:latin typeface="Century Gothic" pitchFamily="34" charset="0"/>
                <a:ea typeface="ＭＳ Ｐ明朝" pitchFamily="18" charset="-128"/>
              </a:rPr>
              <a:t>出荷予定通知</a:t>
            </a:r>
          </a:p>
        </p:txBody>
      </p:sp>
      <p:sp>
        <p:nvSpPr>
          <p:cNvPr id="33" name="Line 111">
            <a:extLst>
              <a:ext uri="{FF2B5EF4-FFF2-40B4-BE49-F238E27FC236}">
                <a16:creationId xmlns:a16="http://schemas.microsoft.com/office/drawing/2014/main" id="{BAAD23A2-124B-49F1-A80D-FC68CE99B55A}"/>
              </a:ext>
            </a:extLst>
          </p:cNvPr>
          <p:cNvSpPr>
            <a:spLocks noChangeShapeType="1"/>
          </p:cNvSpPr>
          <p:nvPr/>
        </p:nvSpPr>
        <p:spPr bwMode="auto">
          <a:xfrm>
            <a:off x="2523971" y="2755462"/>
            <a:ext cx="2209800" cy="1588"/>
          </a:xfrm>
          <a:prstGeom prst="line">
            <a:avLst/>
          </a:prstGeom>
          <a:noFill/>
          <a:ln w="12700">
            <a:solidFill>
              <a:schemeClr val="tx1"/>
            </a:solidFill>
            <a:round/>
            <a:headEnd/>
            <a:tailEnd type="triangle" w="med" len="med"/>
          </a:ln>
        </p:spPr>
        <p:txBody>
          <a:bodyPr/>
          <a:lstStyle/>
          <a:p>
            <a:endParaRPr lang="ja-JP" altLang="en-US"/>
          </a:p>
        </p:txBody>
      </p:sp>
      <p:sp>
        <p:nvSpPr>
          <p:cNvPr id="34" name="Line 123">
            <a:extLst>
              <a:ext uri="{FF2B5EF4-FFF2-40B4-BE49-F238E27FC236}">
                <a16:creationId xmlns:a16="http://schemas.microsoft.com/office/drawing/2014/main" id="{642844D4-918E-4876-BC37-2911C425C19B}"/>
              </a:ext>
            </a:extLst>
          </p:cNvPr>
          <p:cNvSpPr>
            <a:spLocks noChangeShapeType="1"/>
          </p:cNvSpPr>
          <p:nvPr/>
        </p:nvSpPr>
        <p:spPr bwMode="auto">
          <a:xfrm>
            <a:off x="2523971" y="2866020"/>
            <a:ext cx="2209800" cy="1588"/>
          </a:xfrm>
          <a:prstGeom prst="line">
            <a:avLst/>
          </a:prstGeom>
          <a:noFill/>
          <a:ln w="12700">
            <a:solidFill>
              <a:schemeClr val="tx1"/>
            </a:solidFill>
            <a:round/>
            <a:headEnd type="triangle" w="med" len="med"/>
            <a:tailEnd/>
          </a:ln>
        </p:spPr>
        <p:txBody>
          <a:bodyPr/>
          <a:lstStyle/>
          <a:p>
            <a:endParaRPr lang="ja-JP" altLang="en-US"/>
          </a:p>
        </p:txBody>
      </p:sp>
      <p:sp>
        <p:nvSpPr>
          <p:cNvPr id="35" name="Text Box 97">
            <a:extLst>
              <a:ext uri="{FF2B5EF4-FFF2-40B4-BE49-F238E27FC236}">
                <a16:creationId xmlns:a16="http://schemas.microsoft.com/office/drawing/2014/main" id="{6622D553-34F5-474D-83C3-B7234BF91356}"/>
              </a:ext>
            </a:extLst>
          </p:cNvPr>
          <p:cNvSpPr txBox="1">
            <a:spLocks noChangeArrowheads="1"/>
          </p:cNvSpPr>
          <p:nvPr/>
        </p:nvSpPr>
        <p:spPr bwMode="auto">
          <a:xfrm>
            <a:off x="4750233" y="3726923"/>
            <a:ext cx="1371600" cy="307777"/>
          </a:xfrm>
          <a:prstGeom prst="rect">
            <a:avLst/>
          </a:prstGeom>
          <a:solidFill>
            <a:schemeClr val="bg1"/>
          </a:solidFill>
          <a:ln w="9525">
            <a:solidFill>
              <a:schemeClr val="tx1"/>
            </a:solidFill>
            <a:miter lim="800000"/>
            <a:headEnd/>
            <a:tailEnd/>
          </a:ln>
          <a:effectLst/>
        </p:spPr>
        <p:txBody>
          <a:bodyPr anchor="ctr" anchorCtr="1">
            <a:spAutoFit/>
          </a:bodyPr>
          <a:lstStyle/>
          <a:p>
            <a:pPr algn="ctr">
              <a:defRPr/>
            </a:pPr>
            <a:r>
              <a:rPr lang="ja-JP" altLang="en-US" sz="1400" b="1" dirty="0">
                <a:latin typeface="Century Gothic" pitchFamily="34" charset="0"/>
                <a:ea typeface="ＭＳ Ｐ明朝" pitchFamily="18" charset="-128"/>
              </a:rPr>
              <a:t>受領照会</a:t>
            </a:r>
          </a:p>
        </p:txBody>
      </p:sp>
      <p:sp>
        <p:nvSpPr>
          <p:cNvPr id="36" name="Line 111">
            <a:extLst>
              <a:ext uri="{FF2B5EF4-FFF2-40B4-BE49-F238E27FC236}">
                <a16:creationId xmlns:a16="http://schemas.microsoft.com/office/drawing/2014/main" id="{F9CDAB55-F467-4291-8D1A-C31C6E4C1F13}"/>
              </a:ext>
            </a:extLst>
          </p:cNvPr>
          <p:cNvSpPr>
            <a:spLocks noChangeShapeType="1"/>
          </p:cNvSpPr>
          <p:nvPr/>
        </p:nvSpPr>
        <p:spPr bwMode="auto">
          <a:xfrm>
            <a:off x="2520036" y="3891339"/>
            <a:ext cx="2209800" cy="1588"/>
          </a:xfrm>
          <a:prstGeom prst="line">
            <a:avLst/>
          </a:prstGeom>
          <a:noFill/>
          <a:ln w="12700">
            <a:solidFill>
              <a:schemeClr val="tx1"/>
            </a:solidFill>
            <a:round/>
            <a:headEnd/>
            <a:tailEnd type="triangle" w="med" len="med"/>
          </a:ln>
        </p:spPr>
        <p:txBody>
          <a:bodyPr/>
          <a:lstStyle/>
          <a:p>
            <a:endParaRPr lang="ja-JP" altLang="en-US"/>
          </a:p>
        </p:txBody>
      </p:sp>
      <p:sp>
        <p:nvSpPr>
          <p:cNvPr id="37" name="Line 111">
            <a:extLst>
              <a:ext uri="{FF2B5EF4-FFF2-40B4-BE49-F238E27FC236}">
                <a16:creationId xmlns:a16="http://schemas.microsoft.com/office/drawing/2014/main" id="{7CA03E13-344E-460A-83C0-2F49A1E843FA}"/>
              </a:ext>
            </a:extLst>
          </p:cNvPr>
          <p:cNvSpPr>
            <a:spLocks noChangeShapeType="1"/>
          </p:cNvSpPr>
          <p:nvPr/>
        </p:nvSpPr>
        <p:spPr bwMode="auto">
          <a:xfrm>
            <a:off x="2495841" y="5604473"/>
            <a:ext cx="2209800" cy="1588"/>
          </a:xfrm>
          <a:prstGeom prst="line">
            <a:avLst/>
          </a:prstGeom>
          <a:noFill/>
          <a:ln w="12700">
            <a:solidFill>
              <a:schemeClr val="tx1"/>
            </a:solidFill>
            <a:round/>
            <a:headEnd/>
            <a:tailEnd type="triangle" w="med" len="med"/>
          </a:ln>
        </p:spPr>
        <p:txBody>
          <a:bodyPr/>
          <a:lstStyle/>
          <a:p>
            <a:endParaRPr lang="ja-JP" altLang="en-US"/>
          </a:p>
        </p:txBody>
      </p:sp>
      <p:sp>
        <p:nvSpPr>
          <p:cNvPr id="38" name="Line 123">
            <a:extLst>
              <a:ext uri="{FF2B5EF4-FFF2-40B4-BE49-F238E27FC236}">
                <a16:creationId xmlns:a16="http://schemas.microsoft.com/office/drawing/2014/main" id="{AD99E79C-7E13-46D9-8E8F-88C83CAE1AB1}"/>
              </a:ext>
            </a:extLst>
          </p:cNvPr>
          <p:cNvSpPr>
            <a:spLocks noChangeShapeType="1"/>
          </p:cNvSpPr>
          <p:nvPr/>
        </p:nvSpPr>
        <p:spPr bwMode="auto">
          <a:xfrm>
            <a:off x="2504163" y="5715031"/>
            <a:ext cx="2209800" cy="1588"/>
          </a:xfrm>
          <a:prstGeom prst="line">
            <a:avLst/>
          </a:prstGeom>
          <a:noFill/>
          <a:ln w="12700">
            <a:solidFill>
              <a:schemeClr val="tx1"/>
            </a:solidFill>
            <a:round/>
            <a:headEnd type="triangle" w="med" len="med"/>
            <a:tailEnd/>
          </a:ln>
        </p:spPr>
        <p:txBody>
          <a:bodyPr/>
          <a:lstStyle/>
          <a:p>
            <a:endParaRPr lang="ja-JP" altLang="en-US"/>
          </a:p>
        </p:txBody>
      </p:sp>
      <p:sp>
        <p:nvSpPr>
          <p:cNvPr id="39" name="Text Box 97">
            <a:extLst>
              <a:ext uri="{FF2B5EF4-FFF2-40B4-BE49-F238E27FC236}">
                <a16:creationId xmlns:a16="http://schemas.microsoft.com/office/drawing/2014/main" id="{C29D9009-CFCA-4C73-85E2-6CD076B143E4}"/>
              </a:ext>
            </a:extLst>
          </p:cNvPr>
          <p:cNvSpPr txBox="1">
            <a:spLocks noChangeArrowheads="1"/>
          </p:cNvSpPr>
          <p:nvPr/>
        </p:nvSpPr>
        <p:spPr bwMode="auto">
          <a:xfrm>
            <a:off x="4714896" y="5458979"/>
            <a:ext cx="1371600" cy="396000"/>
          </a:xfrm>
          <a:prstGeom prst="rect">
            <a:avLst/>
          </a:prstGeom>
          <a:solidFill>
            <a:schemeClr val="bg1"/>
          </a:solidFill>
          <a:ln w="9525">
            <a:solidFill>
              <a:schemeClr val="tx1"/>
            </a:solidFill>
            <a:miter lim="800000"/>
            <a:headEnd/>
            <a:tailEnd/>
          </a:ln>
          <a:effectLst/>
        </p:spPr>
        <p:txBody>
          <a:bodyPr anchor="ctr" anchorCtr="1">
            <a:spAutoFit/>
          </a:bodyPr>
          <a:lstStyle/>
          <a:p>
            <a:pPr algn="ctr">
              <a:defRPr/>
            </a:pPr>
            <a:r>
              <a:rPr lang="ja-JP" altLang="en-US" sz="900" b="1" dirty="0">
                <a:latin typeface="Century Gothic" pitchFamily="34" charset="0"/>
                <a:ea typeface="ＭＳ Ｐ明朝" pitchFamily="18" charset="-128"/>
              </a:rPr>
              <a:t>企業間コミュニケーション</a:t>
            </a:r>
          </a:p>
        </p:txBody>
      </p:sp>
      <p:sp>
        <p:nvSpPr>
          <p:cNvPr id="40" name="Text Box 116">
            <a:extLst>
              <a:ext uri="{FF2B5EF4-FFF2-40B4-BE49-F238E27FC236}">
                <a16:creationId xmlns:a16="http://schemas.microsoft.com/office/drawing/2014/main" id="{6576183D-1FF1-4EFF-8A9B-3D00B3A94247}"/>
              </a:ext>
            </a:extLst>
          </p:cNvPr>
          <p:cNvSpPr txBox="1">
            <a:spLocks noChangeArrowheads="1"/>
          </p:cNvSpPr>
          <p:nvPr/>
        </p:nvSpPr>
        <p:spPr bwMode="auto">
          <a:xfrm>
            <a:off x="1122043" y="4741983"/>
            <a:ext cx="1371600" cy="314325"/>
          </a:xfrm>
          <a:prstGeom prst="rect">
            <a:avLst/>
          </a:prstGeom>
          <a:solidFill>
            <a:schemeClr val="bg1"/>
          </a:solidFill>
          <a:ln w="9525">
            <a:solidFill>
              <a:schemeClr val="tx1"/>
            </a:solidFill>
            <a:miter lim="800000"/>
            <a:headEnd/>
            <a:tailEnd/>
          </a:ln>
          <a:effectLst/>
        </p:spPr>
        <p:txBody>
          <a:bodyPr>
            <a:spAutoFit/>
          </a:bodyPr>
          <a:lstStyle/>
          <a:p>
            <a:pPr algn="ctr">
              <a:defRPr/>
            </a:pPr>
            <a:r>
              <a:rPr lang="ja-JP" altLang="en-US" sz="1400" b="1" dirty="0">
                <a:latin typeface="Century Gothic" pitchFamily="34" charset="0"/>
                <a:ea typeface="ＭＳ Ｐ明朝" pitchFamily="18" charset="-128"/>
              </a:rPr>
              <a:t>検収通知</a:t>
            </a:r>
          </a:p>
        </p:txBody>
      </p:sp>
      <p:sp>
        <p:nvSpPr>
          <p:cNvPr id="41" name="Text Box 117">
            <a:extLst>
              <a:ext uri="{FF2B5EF4-FFF2-40B4-BE49-F238E27FC236}">
                <a16:creationId xmlns:a16="http://schemas.microsoft.com/office/drawing/2014/main" id="{321D1728-5B66-48C2-8D1C-F99699EC3A70}"/>
              </a:ext>
            </a:extLst>
          </p:cNvPr>
          <p:cNvSpPr txBox="1">
            <a:spLocks noChangeArrowheads="1"/>
          </p:cNvSpPr>
          <p:nvPr/>
        </p:nvSpPr>
        <p:spPr bwMode="auto">
          <a:xfrm>
            <a:off x="4703443" y="4741983"/>
            <a:ext cx="1371600" cy="314325"/>
          </a:xfrm>
          <a:prstGeom prst="rect">
            <a:avLst/>
          </a:prstGeom>
          <a:solidFill>
            <a:schemeClr val="bg1"/>
          </a:solidFill>
          <a:ln w="9525">
            <a:solidFill>
              <a:schemeClr val="tx1"/>
            </a:solidFill>
            <a:miter lim="800000"/>
            <a:headEnd/>
            <a:tailEnd/>
          </a:ln>
          <a:effectLst/>
        </p:spPr>
        <p:txBody>
          <a:bodyPr>
            <a:spAutoFit/>
          </a:bodyPr>
          <a:lstStyle/>
          <a:p>
            <a:pPr algn="ctr">
              <a:defRPr/>
            </a:pPr>
            <a:r>
              <a:rPr lang="ja-JP" altLang="en-US" sz="1400" b="1" dirty="0">
                <a:latin typeface="Century Gothic" pitchFamily="34" charset="0"/>
                <a:ea typeface="ＭＳ Ｐ明朝" pitchFamily="18" charset="-128"/>
              </a:rPr>
              <a:t>検収照会</a:t>
            </a:r>
          </a:p>
        </p:txBody>
      </p:sp>
      <p:sp>
        <p:nvSpPr>
          <p:cNvPr id="42" name="Line 118">
            <a:extLst>
              <a:ext uri="{FF2B5EF4-FFF2-40B4-BE49-F238E27FC236}">
                <a16:creationId xmlns:a16="http://schemas.microsoft.com/office/drawing/2014/main" id="{F405AF4D-823B-48E4-B9D9-DDE58CF58E98}"/>
              </a:ext>
            </a:extLst>
          </p:cNvPr>
          <p:cNvSpPr>
            <a:spLocks noChangeShapeType="1"/>
          </p:cNvSpPr>
          <p:nvPr/>
        </p:nvSpPr>
        <p:spPr bwMode="auto">
          <a:xfrm>
            <a:off x="2493643" y="4894383"/>
            <a:ext cx="2209800" cy="1587"/>
          </a:xfrm>
          <a:prstGeom prst="line">
            <a:avLst/>
          </a:prstGeom>
          <a:noFill/>
          <a:ln w="12700">
            <a:solidFill>
              <a:schemeClr val="tx1"/>
            </a:solidFill>
            <a:round/>
            <a:headEnd/>
            <a:tailEnd type="triangle" w="med" len="med"/>
          </a:ln>
        </p:spPr>
        <p:txBody>
          <a:bodyPr/>
          <a:lstStyle/>
          <a:p>
            <a:endParaRPr lang="ja-JP" altLang="en-US"/>
          </a:p>
        </p:txBody>
      </p:sp>
      <p:sp>
        <p:nvSpPr>
          <p:cNvPr id="43" name="AutoShape 119">
            <a:extLst>
              <a:ext uri="{FF2B5EF4-FFF2-40B4-BE49-F238E27FC236}">
                <a16:creationId xmlns:a16="http://schemas.microsoft.com/office/drawing/2014/main" id="{A8F6F280-74F8-41DC-835C-F73AFE276F69}"/>
              </a:ext>
            </a:extLst>
          </p:cNvPr>
          <p:cNvSpPr>
            <a:spLocks noChangeArrowheads="1"/>
          </p:cNvSpPr>
          <p:nvPr/>
        </p:nvSpPr>
        <p:spPr bwMode="auto">
          <a:xfrm>
            <a:off x="6075043" y="4818183"/>
            <a:ext cx="381000" cy="152400"/>
          </a:xfrm>
          <a:prstGeom prst="rightArrow">
            <a:avLst>
              <a:gd name="adj1" fmla="val 50000"/>
              <a:gd name="adj2" fmla="val 62500"/>
            </a:avLst>
          </a:prstGeom>
          <a:solidFill>
            <a:srgbClr val="FF00FF"/>
          </a:solidFill>
          <a:ln w="9525">
            <a:solidFill>
              <a:schemeClr val="tx1"/>
            </a:solidFill>
            <a:miter lim="800000"/>
            <a:headEnd/>
            <a:tailEnd/>
          </a:ln>
        </p:spPr>
        <p:txBody>
          <a:bodyPr wrap="none" anchor="ctr"/>
          <a:lstStyle/>
          <a:p>
            <a:endParaRPr lang="ja-JP" altLang="en-US"/>
          </a:p>
        </p:txBody>
      </p:sp>
      <p:sp>
        <p:nvSpPr>
          <p:cNvPr id="44" name="AutoShape 137">
            <a:extLst>
              <a:ext uri="{FF2B5EF4-FFF2-40B4-BE49-F238E27FC236}">
                <a16:creationId xmlns:a16="http://schemas.microsoft.com/office/drawing/2014/main" id="{D021EA39-57E8-40A8-B5C1-85FFF5EE372A}"/>
              </a:ext>
            </a:extLst>
          </p:cNvPr>
          <p:cNvSpPr>
            <a:spLocks noChangeArrowheads="1"/>
          </p:cNvSpPr>
          <p:nvPr/>
        </p:nvSpPr>
        <p:spPr bwMode="auto">
          <a:xfrm>
            <a:off x="6446518" y="4741983"/>
            <a:ext cx="1997075" cy="431800"/>
          </a:xfrm>
          <a:prstGeom prst="roundRect">
            <a:avLst>
              <a:gd name="adj" fmla="val 16667"/>
            </a:avLst>
          </a:prstGeom>
          <a:solidFill>
            <a:schemeClr val="bg1"/>
          </a:solidFill>
          <a:ln w="9525">
            <a:solidFill>
              <a:schemeClr val="tx1"/>
            </a:solidFill>
            <a:miter lim="800000"/>
            <a:headEnd/>
            <a:tailEnd/>
          </a:ln>
        </p:spPr>
        <p:txBody>
          <a:bodyPr wrap="none" anchor="ctr"/>
          <a:lstStyle/>
          <a:p>
            <a:r>
              <a:rPr lang="ja-JP" altLang="en-US" sz="1200" b="1">
                <a:latin typeface="Century Gothic" pitchFamily="34" charset="0"/>
                <a:ea typeface="ＭＳ Ｐ明朝" pitchFamily="18" charset="-128"/>
              </a:rPr>
              <a:t>検収一覧印刷</a:t>
            </a:r>
          </a:p>
          <a:p>
            <a:r>
              <a:rPr lang="ja-JP" altLang="en-US" sz="1200" b="1">
                <a:latin typeface="Century Gothic" pitchFamily="34" charset="0"/>
                <a:ea typeface="ＭＳ Ｐ明朝" pitchFamily="18" charset="-128"/>
              </a:rPr>
              <a:t>検収情報ダウンロード</a:t>
            </a:r>
          </a:p>
        </p:txBody>
      </p:sp>
      <p:sp>
        <p:nvSpPr>
          <p:cNvPr id="45" name="AutoShape 115">
            <a:extLst>
              <a:ext uri="{FF2B5EF4-FFF2-40B4-BE49-F238E27FC236}">
                <a16:creationId xmlns:a16="http://schemas.microsoft.com/office/drawing/2014/main" id="{83AC5AD7-47F7-45BF-8D62-7AF503EBD0F0}"/>
              </a:ext>
            </a:extLst>
          </p:cNvPr>
          <p:cNvSpPr>
            <a:spLocks noChangeArrowheads="1"/>
          </p:cNvSpPr>
          <p:nvPr/>
        </p:nvSpPr>
        <p:spPr bwMode="auto">
          <a:xfrm>
            <a:off x="6134545" y="3805596"/>
            <a:ext cx="396000" cy="152400"/>
          </a:xfrm>
          <a:prstGeom prst="rightArrow">
            <a:avLst>
              <a:gd name="adj1" fmla="val 50000"/>
              <a:gd name="adj2" fmla="val 62500"/>
            </a:avLst>
          </a:prstGeom>
          <a:solidFill>
            <a:srgbClr val="FF00FF"/>
          </a:solidFill>
          <a:ln w="9525">
            <a:solidFill>
              <a:schemeClr val="tx1"/>
            </a:solidFill>
            <a:miter lim="800000"/>
            <a:headEnd/>
            <a:tailEnd/>
          </a:ln>
        </p:spPr>
        <p:txBody>
          <a:bodyPr wrap="none" anchor="ctr"/>
          <a:lstStyle/>
          <a:p>
            <a:endParaRPr lang="ja-JP" altLang="en-US"/>
          </a:p>
        </p:txBody>
      </p:sp>
      <p:sp>
        <p:nvSpPr>
          <p:cNvPr id="46" name="AutoShape 136">
            <a:extLst>
              <a:ext uri="{FF2B5EF4-FFF2-40B4-BE49-F238E27FC236}">
                <a16:creationId xmlns:a16="http://schemas.microsoft.com/office/drawing/2014/main" id="{2315B367-AEC1-4EF0-B849-D4426666EEFF}"/>
              </a:ext>
            </a:extLst>
          </p:cNvPr>
          <p:cNvSpPr>
            <a:spLocks noChangeArrowheads="1"/>
          </p:cNvSpPr>
          <p:nvPr/>
        </p:nvSpPr>
        <p:spPr bwMode="auto">
          <a:xfrm>
            <a:off x="6541793" y="3705672"/>
            <a:ext cx="1939525" cy="307777"/>
          </a:xfrm>
          <a:prstGeom prst="roundRect">
            <a:avLst>
              <a:gd name="adj" fmla="val 16667"/>
            </a:avLst>
          </a:prstGeom>
          <a:solidFill>
            <a:schemeClr val="bg1"/>
          </a:solidFill>
          <a:ln w="9525">
            <a:solidFill>
              <a:schemeClr val="tx1"/>
            </a:solidFill>
            <a:miter lim="800000"/>
            <a:headEnd/>
            <a:tailEnd/>
          </a:ln>
        </p:spPr>
        <p:txBody>
          <a:bodyPr wrap="none" anchor="ctr"/>
          <a:lstStyle/>
          <a:p>
            <a:r>
              <a:rPr lang="ja-JP" altLang="en-US" sz="1200" b="1" dirty="0">
                <a:latin typeface="Century Gothic" pitchFamily="34" charset="0"/>
                <a:ea typeface="ＭＳ Ｐ明朝" pitchFamily="18" charset="-128"/>
              </a:rPr>
              <a:t>受領一覧印刷</a:t>
            </a:r>
          </a:p>
        </p:txBody>
      </p:sp>
      <p:sp>
        <p:nvSpPr>
          <p:cNvPr id="47" name="Text Box 116">
            <a:extLst>
              <a:ext uri="{FF2B5EF4-FFF2-40B4-BE49-F238E27FC236}">
                <a16:creationId xmlns:a16="http://schemas.microsoft.com/office/drawing/2014/main" id="{DAC08058-63CE-4190-BD66-2C9433FB368C}"/>
              </a:ext>
            </a:extLst>
          </p:cNvPr>
          <p:cNvSpPr txBox="1">
            <a:spLocks noChangeArrowheads="1"/>
          </p:cNvSpPr>
          <p:nvPr/>
        </p:nvSpPr>
        <p:spPr bwMode="auto">
          <a:xfrm>
            <a:off x="1120456" y="4241182"/>
            <a:ext cx="1371600" cy="314325"/>
          </a:xfrm>
          <a:prstGeom prst="rect">
            <a:avLst/>
          </a:prstGeom>
          <a:solidFill>
            <a:schemeClr val="bg1"/>
          </a:solidFill>
          <a:ln w="9525">
            <a:solidFill>
              <a:schemeClr val="tx1"/>
            </a:solidFill>
            <a:miter lim="800000"/>
            <a:headEnd/>
            <a:tailEnd/>
          </a:ln>
          <a:effectLst/>
        </p:spPr>
        <p:txBody>
          <a:bodyPr>
            <a:spAutoFit/>
          </a:bodyPr>
          <a:lstStyle/>
          <a:p>
            <a:pPr algn="ctr">
              <a:defRPr/>
            </a:pPr>
            <a:r>
              <a:rPr lang="ja-JP" altLang="en-US" sz="1400" b="1" dirty="0">
                <a:latin typeface="Century Gothic" pitchFamily="34" charset="0"/>
                <a:ea typeface="ＭＳ Ｐ明朝" pitchFamily="18" charset="-128"/>
              </a:rPr>
              <a:t>検査結果通知</a:t>
            </a:r>
          </a:p>
        </p:txBody>
      </p:sp>
      <p:sp>
        <p:nvSpPr>
          <p:cNvPr id="48" name="Text Box 117">
            <a:extLst>
              <a:ext uri="{FF2B5EF4-FFF2-40B4-BE49-F238E27FC236}">
                <a16:creationId xmlns:a16="http://schemas.microsoft.com/office/drawing/2014/main" id="{55FE373A-B5A2-4123-860E-6FA692ABB535}"/>
              </a:ext>
            </a:extLst>
          </p:cNvPr>
          <p:cNvSpPr txBox="1">
            <a:spLocks noChangeArrowheads="1"/>
          </p:cNvSpPr>
          <p:nvPr/>
        </p:nvSpPr>
        <p:spPr bwMode="auto">
          <a:xfrm>
            <a:off x="4741168" y="4256330"/>
            <a:ext cx="1371600" cy="307777"/>
          </a:xfrm>
          <a:prstGeom prst="rect">
            <a:avLst/>
          </a:prstGeom>
          <a:solidFill>
            <a:schemeClr val="bg1"/>
          </a:solidFill>
          <a:ln w="9525">
            <a:solidFill>
              <a:schemeClr val="tx1"/>
            </a:solidFill>
            <a:miter lim="800000"/>
            <a:headEnd/>
            <a:tailEnd/>
          </a:ln>
          <a:effectLst/>
        </p:spPr>
        <p:txBody>
          <a:bodyPr>
            <a:spAutoFit/>
          </a:bodyPr>
          <a:lstStyle/>
          <a:p>
            <a:pPr algn="ctr">
              <a:defRPr/>
            </a:pPr>
            <a:r>
              <a:rPr lang="ja-JP" altLang="en-US" sz="1400" b="1" dirty="0">
                <a:latin typeface="Century Gothic" pitchFamily="34" charset="0"/>
                <a:ea typeface="ＭＳ Ｐ明朝" pitchFamily="18" charset="-128"/>
              </a:rPr>
              <a:t>検査結果照会</a:t>
            </a:r>
          </a:p>
        </p:txBody>
      </p:sp>
      <p:sp>
        <p:nvSpPr>
          <p:cNvPr id="49" name="Line 118">
            <a:extLst>
              <a:ext uri="{FF2B5EF4-FFF2-40B4-BE49-F238E27FC236}">
                <a16:creationId xmlns:a16="http://schemas.microsoft.com/office/drawing/2014/main" id="{007353F8-64A4-4249-BB17-90A1E23DF714}"/>
              </a:ext>
            </a:extLst>
          </p:cNvPr>
          <p:cNvSpPr>
            <a:spLocks noChangeShapeType="1"/>
          </p:cNvSpPr>
          <p:nvPr/>
        </p:nvSpPr>
        <p:spPr bwMode="auto">
          <a:xfrm>
            <a:off x="2528405" y="4398344"/>
            <a:ext cx="2209800" cy="1587"/>
          </a:xfrm>
          <a:prstGeom prst="line">
            <a:avLst/>
          </a:prstGeom>
          <a:noFill/>
          <a:ln w="12700">
            <a:solidFill>
              <a:schemeClr val="tx1"/>
            </a:solidFill>
            <a:round/>
            <a:headEnd/>
            <a:tailEnd type="triangle" w="med" len="med"/>
          </a:ln>
        </p:spPr>
        <p:txBody>
          <a:bodyPr/>
          <a:lstStyle/>
          <a:p>
            <a:endParaRPr lang="ja-JP" altLang="en-US"/>
          </a:p>
        </p:txBody>
      </p:sp>
      <p:sp>
        <p:nvSpPr>
          <p:cNvPr id="50" name="AutoShape 119">
            <a:extLst>
              <a:ext uri="{FF2B5EF4-FFF2-40B4-BE49-F238E27FC236}">
                <a16:creationId xmlns:a16="http://schemas.microsoft.com/office/drawing/2014/main" id="{36A74B61-6CB8-428D-8146-100434B0262B}"/>
              </a:ext>
            </a:extLst>
          </p:cNvPr>
          <p:cNvSpPr>
            <a:spLocks noChangeArrowheads="1"/>
          </p:cNvSpPr>
          <p:nvPr/>
        </p:nvSpPr>
        <p:spPr bwMode="auto">
          <a:xfrm>
            <a:off x="6122293" y="4336260"/>
            <a:ext cx="381000" cy="152400"/>
          </a:xfrm>
          <a:prstGeom prst="rightArrow">
            <a:avLst>
              <a:gd name="adj1" fmla="val 50000"/>
              <a:gd name="adj2" fmla="val 62500"/>
            </a:avLst>
          </a:prstGeom>
          <a:solidFill>
            <a:srgbClr val="FF00FF"/>
          </a:solidFill>
          <a:ln w="9525">
            <a:solidFill>
              <a:schemeClr val="tx1"/>
            </a:solidFill>
            <a:miter lim="800000"/>
            <a:headEnd/>
            <a:tailEnd/>
          </a:ln>
        </p:spPr>
        <p:txBody>
          <a:bodyPr wrap="none" anchor="ctr"/>
          <a:lstStyle/>
          <a:p>
            <a:endParaRPr lang="ja-JP" altLang="en-US"/>
          </a:p>
        </p:txBody>
      </p:sp>
      <p:sp>
        <p:nvSpPr>
          <p:cNvPr id="51" name="AutoShape 137">
            <a:extLst>
              <a:ext uri="{FF2B5EF4-FFF2-40B4-BE49-F238E27FC236}">
                <a16:creationId xmlns:a16="http://schemas.microsoft.com/office/drawing/2014/main" id="{8FDFD461-7AFA-4C31-8581-FC2A52E8D948}"/>
              </a:ext>
            </a:extLst>
          </p:cNvPr>
          <p:cNvSpPr>
            <a:spLocks noChangeArrowheads="1"/>
          </p:cNvSpPr>
          <p:nvPr/>
        </p:nvSpPr>
        <p:spPr bwMode="auto">
          <a:xfrm>
            <a:off x="6493768" y="4260060"/>
            <a:ext cx="1997075" cy="338035"/>
          </a:xfrm>
          <a:prstGeom prst="roundRect">
            <a:avLst>
              <a:gd name="adj" fmla="val 16667"/>
            </a:avLst>
          </a:prstGeom>
          <a:solidFill>
            <a:schemeClr val="bg1"/>
          </a:solidFill>
          <a:ln w="9525">
            <a:solidFill>
              <a:schemeClr val="tx1"/>
            </a:solidFill>
            <a:miter lim="800000"/>
            <a:headEnd/>
            <a:tailEnd/>
          </a:ln>
        </p:spPr>
        <p:txBody>
          <a:bodyPr wrap="none" anchor="ctr"/>
          <a:lstStyle/>
          <a:p>
            <a:r>
              <a:rPr lang="ja-JP" altLang="en-US" sz="1200" b="1" dirty="0">
                <a:latin typeface="Century Gothic" pitchFamily="34" charset="0"/>
                <a:ea typeface="ＭＳ Ｐ明朝" pitchFamily="18" charset="-128"/>
              </a:rPr>
              <a:t>検査結果一覧印刷</a:t>
            </a:r>
          </a:p>
        </p:txBody>
      </p:sp>
      <p:pic>
        <p:nvPicPr>
          <p:cNvPr id="52" name="Picture 13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7663" y="1510256"/>
            <a:ext cx="838200" cy="4548187"/>
          </a:xfrm>
          <a:prstGeom prst="rect">
            <a:avLst/>
          </a:prstGeom>
          <a:noFill/>
          <a:ln w="9525">
            <a:noFill/>
            <a:miter lim="800000"/>
            <a:headEnd/>
            <a:tailEnd/>
          </a:ln>
        </p:spPr>
      </p:pic>
    </p:spTree>
    <p:extLst>
      <p:ext uri="{BB962C8B-B14F-4D97-AF65-F5344CB8AC3E}">
        <p14:creationId xmlns:p14="http://schemas.microsoft.com/office/powerpoint/2010/main" val="289429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11"/>
          </p:nvPr>
        </p:nvSpPr>
        <p:spPr>
          <a:noFill/>
        </p:spPr>
        <p:txBody>
          <a:bodyPr/>
          <a:lstStyle>
            <a:lvl1pPr eaLnBrk="0" hangingPunct="0">
              <a:spcBef>
                <a:spcPct val="20000"/>
              </a:spcBef>
              <a:buClr>
                <a:schemeClr val="accent2"/>
              </a:buClr>
              <a:buFont typeface="Wingdings" pitchFamily="2" charset="2"/>
              <a:buChar char="n"/>
              <a:defRPr kumimoji="1" sz="2400">
                <a:solidFill>
                  <a:schemeClr val="tx1"/>
                </a:solidFill>
                <a:latin typeface="Times New Roman" pitchFamily="18" charset="0"/>
                <a:ea typeface="HGP創英角ｺﾞｼｯｸUB" pitchFamily="50" charset="-128"/>
              </a:defRPr>
            </a:lvl1pPr>
            <a:lvl2pPr marL="742950" indent="-285750" eaLnBrk="0" hangingPunct="0">
              <a:spcBef>
                <a:spcPct val="20000"/>
              </a:spcBef>
              <a:buClr>
                <a:srgbClr val="000099"/>
              </a:buClr>
              <a:buFont typeface="Wingdings" pitchFamily="2" charset="2"/>
              <a:buChar char="l"/>
              <a:defRPr kumimoji="1" sz="2000">
                <a:solidFill>
                  <a:schemeClr val="tx1"/>
                </a:solidFill>
                <a:latin typeface="Times New Roman" pitchFamily="18" charset="0"/>
                <a:ea typeface="HGP創英角ｺﾞｼｯｸUB" pitchFamily="50" charset="-128"/>
              </a:defRPr>
            </a:lvl2pPr>
            <a:lvl3pPr marL="11430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3pPr>
            <a:lvl4pPr marL="16002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4pPr>
            <a:lvl5pPr marL="2057400" indent="-228600" eaLnBrk="0" hangingPunct="0">
              <a:spcBef>
                <a:spcPct val="20000"/>
              </a:spcBef>
              <a:buChar char="»"/>
              <a:defRPr kumimoji="1" sz="2000">
                <a:solidFill>
                  <a:schemeClr val="tx1"/>
                </a:solidFill>
                <a:latin typeface="Times New Roman" pitchFamily="18" charset="0"/>
                <a:ea typeface="HGP創英角ｺﾞｼｯｸUB"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HGP創英角ｺﾞｼｯｸUB" pitchFamily="50" charset="-128"/>
              </a:defRPr>
            </a:lvl9pPr>
          </a:lstStyle>
          <a:p>
            <a:pPr eaLnBrk="1" fontAlgn="base" hangingPunct="1">
              <a:spcBef>
                <a:spcPct val="0"/>
              </a:spcBef>
              <a:spcAft>
                <a:spcPct val="0"/>
              </a:spcAft>
              <a:buClrTx/>
              <a:buFontTx/>
              <a:buNone/>
            </a:pPr>
            <a:fld id="{9C50C1A1-68EF-4382-89CA-21A699E610F4}" type="slidenum">
              <a:rPr lang="en-US" altLang="ja-JP" sz="1600" smtClean="0">
                <a:solidFill>
                  <a:srgbClr val="3333CC"/>
                </a:solidFill>
                <a:latin typeface="Arial" charset="0"/>
                <a:ea typeface="Dotum" pitchFamily="34" charset="-127"/>
              </a:rPr>
              <a:pPr eaLnBrk="1" fontAlgn="base" hangingPunct="1">
                <a:spcBef>
                  <a:spcPct val="0"/>
                </a:spcBef>
                <a:spcAft>
                  <a:spcPct val="0"/>
                </a:spcAft>
                <a:buClrTx/>
                <a:buFontTx/>
                <a:buNone/>
              </a:pPr>
              <a:t>9</a:t>
            </a:fld>
            <a:endParaRPr lang="en-US" altLang="ja-JP" sz="1600" dirty="0" smtClean="0">
              <a:solidFill>
                <a:srgbClr val="3333CC"/>
              </a:solidFill>
              <a:latin typeface="Arial" charset="0"/>
              <a:ea typeface="Dotum" pitchFamily="34" charset="-127"/>
            </a:endParaRPr>
          </a:p>
        </p:txBody>
      </p:sp>
      <p:sp>
        <p:nvSpPr>
          <p:cNvPr id="3" name="タイトル 1"/>
          <p:cNvSpPr txBox="1">
            <a:spLocks/>
          </p:cNvSpPr>
          <p:nvPr/>
        </p:nvSpPr>
        <p:spPr bwMode="auto">
          <a:xfrm>
            <a:off x="468313" y="11588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a:bodyPr>
          <a:lst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2pPr>
            <a:lvl3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3pPr>
            <a:lvl4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4pPr>
            <a:lvl5pPr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5pPr>
            <a:lvl6pPr marL="4572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6pPr>
            <a:lvl7pPr marL="9144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7pPr>
            <a:lvl8pPr marL="13716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8pPr>
            <a:lvl9pPr marL="1828800" algn="ctr" rtl="0" eaLnBrk="0" fontAlgn="base" hangingPunct="0">
              <a:spcBef>
                <a:spcPct val="0"/>
              </a:spcBef>
              <a:spcAft>
                <a:spcPct val="0"/>
              </a:spcAft>
              <a:defRPr kumimoji="1" sz="3200">
                <a:solidFill>
                  <a:schemeClr val="tx2"/>
                </a:solidFill>
                <a:latin typeface="Times New Roman" pitchFamily="18" charset="0"/>
                <a:ea typeface="HGP創英角ｺﾞｼｯｸUB" pitchFamily="50" charset="-128"/>
              </a:defRPr>
            </a:lvl9pPr>
          </a:lstStyle>
          <a:p>
            <a:pPr eaLnBrk="1" hangingPunct="1"/>
            <a:r>
              <a:rPr lang="ja-JP" altLang="en-US" sz="2800" b="1" dirty="0" smtClean="0">
                <a:latin typeface="Meiryo UI" pitchFamily="50" charset="-128"/>
                <a:ea typeface="Meiryo UI" pitchFamily="50" charset="-128"/>
                <a:cs typeface="Meiryo UI" pitchFamily="50" charset="-128"/>
              </a:rPr>
              <a:t>運用説明</a:t>
            </a:r>
            <a:endParaRPr lang="en-US" altLang="ja-JP" sz="2800" b="1" dirty="0">
              <a:latin typeface="Meiryo UI" pitchFamily="50" charset="-128"/>
              <a:ea typeface="Meiryo UI" pitchFamily="50" charset="-128"/>
              <a:cs typeface="Meiryo UI" pitchFamily="50" charset="-128"/>
            </a:endParaRPr>
          </a:p>
        </p:txBody>
      </p:sp>
      <p:sp>
        <p:nvSpPr>
          <p:cNvPr id="5" name="Rectangle 4"/>
          <p:cNvSpPr>
            <a:spLocks noChangeArrowheads="1"/>
          </p:cNvSpPr>
          <p:nvPr/>
        </p:nvSpPr>
        <p:spPr bwMode="auto">
          <a:xfrm>
            <a:off x="308377" y="852150"/>
            <a:ext cx="872811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800" dirty="0">
                <a:solidFill>
                  <a:schemeClr val="accent5">
                    <a:lumMod val="75000"/>
                  </a:schemeClr>
                </a:solidFill>
              </a:rPr>
              <a:t>▐　</a:t>
            </a:r>
            <a:r>
              <a:rPr lang="ja-JP" altLang="en-US" sz="1800" b="1" dirty="0">
                <a:latin typeface="Meiryo UI" panose="020B0604030504040204" pitchFamily="50" charset="-128"/>
                <a:ea typeface="Meiryo UI" panose="020B0604030504040204" pitchFamily="50" charset="-128"/>
              </a:rPr>
              <a:t>サービス</a:t>
            </a:r>
            <a:r>
              <a:rPr lang="ja-JP" altLang="en-US" sz="1800" b="1" dirty="0" smtClean="0">
                <a:latin typeface="Meiryo UI" panose="020B0604030504040204" pitchFamily="50" charset="-128"/>
                <a:ea typeface="Meiryo UI" panose="020B0604030504040204" pitchFamily="50" charset="-128"/>
              </a:rPr>
              <a:t>運用時間：日～土　</a:t>
            </a:r>
            <a:r>
              <a:rPr lang="en-US" altLang="ja-JP" sz="1800" b="1" dirty="0" smtClean="0">
                <a:latin typeface="Meiryo UI" panose="020B0604030504040204" pitchFamily="50" charset="-128"/>
                <a:ea typeface="Meiryo UI" panose="020B0604030504040204" pitchFamily="50" charset="-128"/>
              </a:rPr>
              <a:t>6:00</a:t>
            </a:r>
            <a:r>
              <a:rPr lang="ja-JP" altLang="en-US" sz="1800" b="1" dirty="0" smtClean="0">
                <a:latin typeface="Meiryo UI" panose="020B0604030504040204" pitchFamily="50" charset="-128"/>
                <a:ea typeface="Meiryo UI" panose="020B0604030504040204" pitchFamily="50" charset="-128"/>
              </a:rPr>
              <a:t>～</a:t>
            </a:r>
            <a:r>
              <a:rPr lang="en-US" altLang="ja-JP" sz="1800" b="1" dirty="0" smtClean="0">
                <a:latin typeface="Meiryo UI" panose="020B0604030504040204" pitchFamily="50" charset="-128"/>
                <a:ea typeface="Meiryo UI" panose="020B0604030504040204" pitchFamily="50" charset="-128"/>
              </a:rPr>
              <a:t>24:00</a:t>
            </a:r>
          </a:p>
          <a:p>
            <a:pPr eaLnBrk="1" hangingPunct="1">
              <a:spcBef>
                <a:spcPct val="0"/>
              </a:spcBef>
              <a:buNone/>
            </a:pPr>
            <a:endParaRPr lang="en-US" altLang="ja-JP" sz="1800" b="1" dirty="0">
              <a:latin typeface="Meiryo UI" panose="020B0604030504040204" pitchFamily="50" charset="-128"/>
              <a:ea typeface="Meiryo UI" panose="020B0604030504040204" pitchFamily="50" charset="-128"/>
            </a:endParaRPr>
          </a:p>
          <a:p>
            <a:pPr eaLnBrk="1" hangingPunct="1">
              <a:spcBef>
                <a:spcPct val="0"/>
              </a:spcBef>
              <a:buNone/>
            </a:pPr>
            <a:r>
              <a:rPr lang="ja-JP" altLang="en-US" sz="1800" dirty="0">
                <a:solidFill>
                  <a:schemeClr val="accent5">
                    <a:lumMod val="75000"/>
                  </a:schemeClr>
                </a:solidFill>
              </a:rPr>
              <a:t>▐　</a:t>
            </a:r>
            <a:r>
              <a:rPr lang="ja-JP" altLang="en-US" sz="1800" b="1" dirty="0" smtClean="0">
                <a:latin typeface="Meiryo UI" panose="020B0604030504040204" pitchFamily="50" charset="-128"/>
                <a:ea typeface="Meiryo UI" panose="020B0604030504040204" pitchFamily="50" charset="-128"/>
              </a:rPr>
              <a:t>メール通知時間：月～金</a:t>
            </a:r>
            <a:r>
              <a:rPr lang="ja-JP" altLang="en-US" sz="1800" b="1" dirty="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9:00</a:t>
            </a:r>
            <a:r>
              <a:rPr lang="ja-JP" altLang="en-US" sz="1800" b="1" dirty="0" smtClean="0">
                <a:latin typeface="Meiryo UI" panose="020B0604030504040204" pitchFamily="50" charset="-128"/>
                <a:ea typeface="Meiryo UI" panose="020B0604030504040204" pitchFamily="50" charset="-128"/>
              </a:rPr>
              <a:t>および</a:t>
            </a:r>
            <a:r>
              <a:rPr lang="en-US" altLang="ja-JP" sz="1800" b="1" dirty="0" smtClean="0">
                <a:latin typeface="Meiryo UI" panose="020B0604030504040204" pitchFamily="50" charset="-128"/>
                <a:ea typeface="Meiryo UI" panose="020B0604030504040204" pitchFamily="50" charset="-128"/>
              </a:rPr>
              <a:t>13:00</a:t>
            </a:r>
            <a:r>
              <a:rPr lang="ja-JP" altLang="en-US" sz="1800" b="1" dirty="0">
                <a:latin typeface="Meiryo UI" panose="020B0604030504040204" pitchFamily="50" charset="-128"/>
                <a:ea typeface="Meiryo UI" panose="020B0604030504040204" pitchFamily="50" charset="-128"/>
              </a:rPr>
              <a:t>　</a:t>
            </a:r>
            <a:r>
              <a:rPr lang="en-US" altLang="ja-JP" sz="1800" b="1" dirty="0">
                <a:latin typeface="Meiryo UI" panose="020B0604030504040204" pitchFamily="50" charset="-128"/>
                <a:ea typeface="Meiryo UI" panose="020B0604030504040204" pitchFamily="50" charset="-128"/>
              </a:rPr>
              <a:t>2</a:t>
            </a:r>
            <a:r>
              <a:rPr lang="ja-JP" altLang="en-US" sz="1800" b="1" dirty="0">
                <a:latin typeface="Meiryo UI" panose="020B0604030504040204" pitchFamily="50" charset="-128"/>
                <a:ea typeface="Meiryo UI" panose="020B0604030504040204" pitchFamily="50" charset="-128"/>
              </a:rPr>
              <a:t>回／</a:t>
            </a:r>
            <a:r>
              <a:rPr lang="ja-JP" altLang="en-US" sz="1800" b="1" dirty="0" smtClean="0">
                <a:latin typeface="Meiryo UI" panose="020B0604030504040204" pitchFamily="50" charset="-128"/>
                <a:ea typeface="Meiryo UI" panose="020B0604030504040204" pitchFamily="50" charset="-128"/>
              </a:rPr>
              <a:t>日</a:t>
            </a:r>
            <a:endParaRPr lang="en-US" altLang="ja-JP" sz="1800" b="1" dirty="0" smtClean="0">
              <a:latin typeface="Meiryo UI" panose="020B0604030504040204" pitchFamily="50" charset="-128"/>
              <a:ea typeface="Meiryo UI" panose="020B0604030504040204" pitchFamily="50" charset="-128"/>
            </a:endParaRP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＊メール通知時間に関わらず、データは常に更新されます</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1800" dirty="0">
                <a:solidFill>
                  <a:schemeClr val="accent5">
                    <a:lumMod val="75000"/>
                  </a:schemeClr>
                </a:solidFill>
              </a:rPr>
              <a:t>▐　</a:t>
            </a:r>
            <a:r>
              <a:rPr lang="ja-JP" altLang="en-US" sz="1800" b="1" dirty="0" smtClean="0">
                <a:latin typeface="Meiryo UI" panose="020B0604030504040204" pitchFamily="50" charset="-128"/>
                <a:ea typeface="Meiryo UI" panose="020B0604030504040204" pitchFamily="50" charset="-128"/>
              </a:rPr>
              <a:t>登録可能なユーザー数：</a:t>
            </a:r>
            <a:r>
              <a:rPr lang="en-US" altLang="ja-JP" sz="1800" b="1" dirty="0" smtClean="0">
                <a:latin typeface="Meiryo UI" panose="020B0604030504040204" pitchFamily="50" charset="-128"/>
                <a:ea typeface="Meiryo UI" panose="020B0604030504040204" pitchFamily="50" charset="-128"/>
              </a:rPr>
              <a:t>1</a:t>
            </a:r>
            <a:r>
              <a:rPr lang="ja-JP" altLang="en-US" sz="1800" b="1" dirty="0" smtClean="0">
                <a:latin typeface="Meiryo UI" panose="020B0604030504040204" pitchFamily="50" charset="-128"/>
                <a:ea typeface="Meiryo UI" panose="020B0604030504040204" pitchFamily="50" charset="-128"/>
              </a:rPr>
              <a:t>社あたり</a:t>
            </a:r>
            <a:r>
              <a:rPr lang="en-US" altLang="ja-JP" sz="1800" b="1" dirty="0" smtClean="0">
                <a:latin typeface="Meiryo UI" panose="020B0604030504040204" pitchFamily="50" charset="-128"/>
                <a:ea typeface="Meiryo UI" panose="020B0604030504040204" pitchFamily="50" charset="-128"/>
              </a:rPr>
              <a:t>3</a:t>
            </a:r>
            <a:r>
              <a:rPr lang="ja-JP" altLang="en-US" sz="1800" b="1" dirty="0" smtClean="0">
                <a:latin typeface="Meiryo UI" panose="020B0604030504040204" pitchFamily="50" charset="-128"/>
                <a:ea typeface="Meiryo UI" panose="020B0604030504040204" pitchFamily="50" charset="-128"/>
              </a:rPr>
              <a:t>名様まで</a:t>
            </a:r>
            <a:endParaRPr lang="en-US" altLang="ja-JP" sz="1800" b="1" dirty="0" smtClean="0">
              <a:latin typeface="Meiryo UI" panose="020B0604030504040204" pitchFamily="50" charset="-128"/>
              <a:ea typeface="Meiryo UI" panose="020B0604030504040204" pitchFamily="50" charset="-128"/>
            </a:endParaRP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名様以上を登録したい場合は別途ご相談ください</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1800" dirty="0" smtClean="0">
              <a:solidFill>
                <a:schemeClr val="accent5">
                  <a:lumMod val="75000"/>
                </a:schemeClr>
              </a:solidFill>
            </a:endParaRPr>
          </a:p>
          <a:p>
            <a:pPr eaLnBrk="1" hangingPunct="1">
              <a:spcBef>
                <a:spcPct val="0"/>
              </a:spcBef>
              <a:buNone/>
            </a:pPr>
            <a:r>
              <a:rPr lang="ja-JP" altLang="en-US" sz="1800" dirty="0" smtClean="0">
                <a:solidFill>
                  <a:schemeClr val="accent5">
                    <a:lumMod val="75000"/>
                  </a:schemeClr>
                </a:solidFill>
              </a:rPr>
              <a:t>▐</a:t>
            </a:r>
            <a:r>
              <a:rPr lang="ja-JP" altLang="en-US" sz="1800" dirty="0">
                <a:solidFill>
                  <a:schemeClr val="accent5">
                    <a:lumMod val="75000"/>
                  </a:schemeClr>
                </a:solidFill>
              </a:rPr>
              <a:t>　</a:t>
            </a:r>
            <a:r>
              <a:rPr lang="ja-JP" altLang="en-US" sz="1800" b="1" dirty="0" smtClean="0">
                <a:latin typeface="Meiryo UI" panose="020B0604030504040204" pitchFamily="50" charset="-128"/>
                <a:ea typeface="Meiryo UI" panose="020B0604030504040204" pitchFamily="50" charset="-128"/>
              </a:rPr>
              <a:t>パスワード：</a:t>
            </a:r>
            <a:r>
              <a:rPr lang="en-US" altLang="ja-JP" sz="1800" b="1" dirty="0" smtClean="0">
                <a:latin typeface="Meiryo UI" panose="020B0604030504040204" pitchFamily="50" charset="-128"/>
                <a:ea typeface="Meiryo UI" panose="020B0604030504040204" pitchFamily="50" charset="-128"/>
              </a:rPr>
              <a:t>10</a:t>
            </a:r>
            <a:r>
              <a:rPr lang="ja-JP" altLang="en-US" sz="1800" b="1" dirty="0" smtClean="0">
                <a:latin typeface="Meiryo UI" panose="020B0604030504040204" pitchFamily="50" charset="-128"/>
                <a:ea typeface="Meiryo UI" panose="020B0604030504040204" pitchFamily="50" charset="-128"/>
              </a:rPr>
              <a:t>桁の英数字および記号</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800" dirty="0">
                <a:solidFill>
                  <a:schemeClr val="accent5">
                    <a:lumMod val="75000"/>
                  </a:schemeClr>
                </a:solidFill>
              </a:rPr>
              <a:t>▐　</a:t>
            </a:r>
            <a:r>
              <a:rPr lang="ja-JP" altLang="en-US" sz="1800" b="1" dirty="0" smtClean="0">
                <a:latin typeface="Meiryo UI" panose="020B0604030504040204" pitchFamily="50" charset="-128"/>
                <a:ea typeface="Meiryo UI" panose="020B0604030504040204" pitchFamily="50" charset="-128"/>
              </a:rPr>
              <a:t>パスワード有効期限：</a:t>
            </a:r>
            <a:r>
              <a:rPr lang="en-US" altLang="ja-JP" sz="1800" b="1" dirty="0" smtClean="0">
                <a:latin typeface="Meiryo UI" panose="020B0604030504040204" pitchFamily="50" charset="-128"/>
                <a:ea typeface="Meiryo UI" panose="020B0604030504040204" pitchFamily="50" charset="-128"/>
              </a:rPr>
              <a:t>180</a:t>
            </a:r>
            <a:r>
              <a:rPr lang="ja-JP" altLang="en-US" sz="1800" b="1" dirty="0" smtClean="0">
                <a:latin typeface="Meiryo UI" panose="020B0604030504040204" pitchFamily="50" charset="-128"/>
                <a:ea typeface="Meiryo UI" panose="020B0604030504040204" pitchFamily="50" charset="-128"/>
              </a:rPr>
              <a:t>日間</a:t>
            </a:r>
            <a:endParaRPr lang="en-US" altLang="ja-JP" sz="1800" b="1" dirty="0" smtClean="0">
              <a:latin typeface="Meiryo UI" panose="020B0604030504040204" pitchFamily="50" charset="-128"/>
              <a:ea typeface="Meiryo UI" panose="020B0604030504040204" pitchFamily="50" charset="-128"/>
            </a:endParaRP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有効</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期限</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日前になると、ログイン時に期限が近付いている旨が</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表示されます。期限までに新パスワードに変更を</a:t>
            </a:r>
            <a:r>
              <a:rPr lang="ja-JP" altLang="en-US" sz="1800" smtClean="0">
                <a:latin typeface="Meiryo UI" panose="020B0604030504040204" pitchFamily="50" charset="-128"/>
                <a:ea typeface="Meiryo UI" panose="020B0604030504040204" pitchFamily="50" charset="-128"/>
                <a:cs typeface="Meiryo UI" panose="020B0604030504040204" pitchFamily="50" charset="-128"/>
              </a:rPr>
              <a:t>お願いします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1800" dirty="0" smtClean="0">
                <a:solidFill>
                  <a:schemeClr val="accent5">
                    <a:lumMod val="75000"/>
                  </a:schemeClr>
                </a:solidFill>
              </a:rPr>
              <a:t>▐　</a:t>
            </a:r>
            <a:r>
              <a:rPr lang="ja-JP" altLang="en-US" sz="1800" b="1" dirty="0">
                <a:latin typeface="Meiryo UI" panose="020B0604030504040204" pitchFamily="50" charset="-128"/>
                <a:ea typeface="Meiryo UI" panose="020B0604030504040204" pitchFamily="50" charset="-128"/>
              </a:rPr>
              <a:t>ご利用</a:t>
            </a:r>
            <a:r>
              <a:rPr lang="ja-JP" altLang="en-US" sz="1800" b="1" dirty="0" smtClean="0">
                <a:latin typeface="Meiryo UI" panose="020B0604030504040204" pitchFamily="50" charset="-128"/>
                <a:ea typeface="Meiryo UI" panose="020B0604030504040204" pitchFamily="50" charset="-128"/>
              </a:rPr>
              <a:t>できるブラウザ：</a:t>
            </a:r>
            <a:r>
              <a:rPr lang="en-US" altLang="ja-JP" sz="1800" b="1" dirty="0" smtClean="0">
                <a:latin typeface="Meiryo UI" panose="020B0604030504040204" pitchFamily="50" charset="-128"/>
                <a:ea typeface="Meiryo UI" panose="020B0604030504040204" pitchFamily="50" charset="-128"/>
              </a:rPr>
              <a:t>Internet Explorer , Microsoft Edge ,</a:t>
            </a: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Google </a:t>
            </a:r>
            <a:r>
              <a:rPr lang="en-US" altLang="ja-JP" sz="1800" b="1" dirty="0" err="1" smtClean="0">
                <a:latin typeface="Meiryo UI" panose="020B0604030504040204" pitchFamily="50" charset="-128"/>
                <a:ea typeface="Meiryo UI" panose="020B0604030504040204" pitchFamily="50" charset="-128"/>
                <a:cs typeface="Meiryo UI" panose="020B0604030504040204" pitchFamily="50" charset="-128"/>
              </a:rPr>
              <a:t>Crome</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(PC, Android) , Safari(iPad)</a:t>
            </a: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＊タブレット</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をご使用の場合、帳票の印刷はできません</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1800" dirty="0" smtClean="0">
                <a:solidFill>
                  <a:schemeClr val="accent5">
                    <a:lumMod val="75000"/>
                  </a:schemeClr>
                </a:solidFill>
              </a:rPr>
              <a:t>▐　</a:t>
            </a:r>
            <a:r>
              <a:rPr lang="ja-JP" altLang="en-US" sz="1800" b="1" dirty="0">
                <a:latin typeface="Meiryo UI" panose="020B0604030504040204" pitchFamily="50" charset="-128"/>
                <a:ea typeface="Meiryo UI" panose="020B0604030504040204" pitchFamily="50" charset="-128"/>
              </a:rPr>
              <a:t>取引</a:t>
            </a:r>
            <a:r>
              <a:rPr lang="ja-JP" altLang="en-US" sz="1800" b="1" dirty="0" smtClean="0">
                <a:latin typeface="Meiryo UI" panose="020B0604030504040204" pitchFamily="50" charset="-128"/>
                <a:ea typeface="Meiryo UI" panose="020B0604030504040204" pitchFamily="50" charset="-128"/>
              </a:rPr>
              <a:t>データ保存期間：注文の検収完了後</a:t>
            </a:r>
            <a:r>
              <a:rPr lang="en-US" altLang="ja-JP" sz="1800" b="1" dirty="0" smtClean="0">
                <a:latin typeface="Meiryo UI" panose="020B0604030504040204" pitchFamily="50" charset="-128"/>
                <a:ea typeface="Meiryo UI" panose="020B0604030504040204" pitchFamily="50" charset="-128"/>
              </a:rPr>
              <a:t>180</a:t>
            </a:r>
            <a:r>
              <a:rPr lang="ja-JP" altLang="en-US" sz="1800" b="1" dirty="0" smtClean="0">
                <a:latin typeface="Meiryo UI" panose="020B0604030504040204" pitchFamily="50" charset="-128"/>
                <a:ea typeface="Meiryo UI" panose="020B0604030504040204" pitchFamily="50" charset="-128"/>
              </a:rPr>
              <a:t>日間</a:t>
            </a:r>
            <a:endParaRPr lang="en-US" altLang="ja-JP" sz="1800" b="1" dirty="0" smtClean="0">
              <a:latin typeface="Meiryo UI" panose="020B0604030504040204" pitchFamily="50" charset="-128"/>
              <a:ea typeface="Meiryo UI" panose="020B0604030504040204" pitchFamily="50" charset="-128"/>
            </a:endParaRPr>
          </a:p>
          <a:p>
            <a:pPr eaLnBrk="1" hangingPunct="1">
              <a:spcBef>
                <a:spcPct val="0"/>
              </a:spcBef>
              <a:buNone/>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＊注文取消の場合は</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日間となります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4511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HGP創英角ｺﾞｼｯｸUB"/>
        <a:cs typeface=""/>
      </a:majorFont>
      <a:minorFont>
        <a:latin typeface="Times New Roman"/>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0000"/>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noFill/>
        <a:ln w="317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kumimoji="1" sz="2000"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4693</TotalTime>
  <Words>2076</Words>
  <Application>Microsoft Office PowerPoint</Application>
  <PresentationFormat>画面に合わせる (4:3)</PresentationFormat>
  <Paragraphs>259</Paragraphs>
  <Slides>19</Slides>
  <Notes>19</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2" baseType="lpstr">
      <vt:lpstr>Dotum</vt:lpstr>
      <vt:lpstr>HGP創英角ｺﾞｼｯｸUB</vt:lpstr>
      <vt:lpstr>HGS創英角ｺﾞｼｯｸUB</vt:lpstr>
      <vt:lpstr>Meiryo UI</vt:lpstr>
      <vt:lpstr>ＭＳ Ｐゴシック</vt:lpstr>
      <vt:lpstr>ＭＳ Ｐ明朝</vt:lpstr>
      <vt:lpstr>メイリオ</vt:lpstr>
      <vt:lpstr>Arial</vt:lpstr>
      <vt:lpstr>Century Gothic</vt:lpstr>
      <vt:lpstr>Times New Roman</vt:lpstr>
      <vt:lpstr>Wingdings</vt:lpstr>
      <vt:lpstr>1_標準デザイン</vt:lpstr>
      <vt:lpstr>Photo Editor Photo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日本アビオニクス株式会社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貴方が会社又は職場で問題となっていることは何ですか？　　また、その解決策は？</dc:title>
  <dc:creator>日本アビオニクス株式会社</dc:creator>
  <cp:lastModifiedBy>1143050015526</cp:lastModifiedBy>
  <cp:revision>979</cp:revision>
  <cp:lastPrinted>2015-09-03T02:00:20Z</cp:lastPrinted>
  <dcterms:created xsi:type="dcterms:W3CDTF">2007-12-20T04:20:53Z</dcterms:created>
  <dcterms:modified xsi:type="dcterms:W3CDTF">2021-11-10T08:05:58Z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